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charts/colors1.xml" ContentType="application/vnd.ms-office.chartcolorstyle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handoutMasterIdLst>
    <p:handoutMasterId r:id="rId33"/>
  </p:handoutMasterIdLst>
  <p:sldIdLst>
    <p:sldId id="337" r:id="rId2"/>
    <p:sldId id="342" r:id="rId3"/>
    <p:sldId id="370" r:id="rId4"/>
    <p:sldId id="339" r:id="rId5"/>
    <p:sldId id="344" r:id="rId6"/>
    <p:sldId id="346" r:id="rId7"/>
    <p:sldId id="345" r:id="rId8"/>
    <p:sldId id="272" r:id="rId9"/>
    <p:sldId id="347" r:id="rId10"/>
    <p:sldId id="356" r:id="rId11"/>
    <p:sldId id="357" r:id="rId12"/>
    <p:sldId id="302" r:id="rId13"/>
    <p:sldId id="364" r:id="rId14"/>
    <p:sldId id="280" r:id="rId15"/>
    <p:sldId id="343" r:id="rId16"/>
    <p:sldId id="320" r:id="rId17"/>
    <p:sldId id="352" r:id="rId18"/>
    <p:sldId id="350" r:id="rId19"/>
    <p:sldId id="349" r:id="rId20"/>
    <p:sldId id="358" r:id="rId21"/>
    <p:sldId id="360" r:id="rId22"/>
    <p:sldId id="361" r:id="rId23"/>
    <p:sldId id="362" r:id="rId24"/>
    <p:sldId id="365" r:id="rId25"/>
    <p:sldId id="367" r:id="rId26"/>
    <p:sldId id="340" r:id="rId27"/>
    <p:sldId id="348" r:id="rId28"/>
    <p:sldId id="363" r:id="rId29"/>
    <p:sldId id="328" r:id="rId30"/>
    <p:sldId id="351" r:id="rId31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  <a:srgbClr val="FF4343"/>
    <a:srgbClr val="0000CC"/>
    <a:srgbClr val="E8B8B8"/>
    <a:srgbClr val="020452"/>
    <a:srgbClr val="4FC58D"/>
    <a:srgbClr val="FFCC29"/>
    <a:srgbClr val="5497D4"/>
    <a:srgbClr val="672A7A"/>
    <a:srgbClr val="0037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6433" autoAdjust="0"/>
  </p:normalViewPr>
  <p:slideViewPr>
    <p:cSldViewPr snapToGrid="0">
      <p:cViewPr>
        <p:scale>
          <a:sx n="80" d="100"/>
          <a:sy n="80" d="100"/>
        </p:scale>
        <p:origin x="-990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6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134758143869544"/>
          <c:y val="6.8822486652124107E-2"/>
          <c:w val="0.74899749889558298"/>
          <c:h val="0.51106199037233513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C5-429D-9A8F-5D273A6540E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1.0000000000000002E-2</c:v>
                </c:pt>
                <c:pt idx="1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C5-429D-9A8F-5D273A6540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dLbls>
            <c:dLbl>
              <c:idx val="0"/>
              <c:layout>
                <c:manualLayout>
                  <c:x val="3.1394675806711916E-2"/>
                  <c:y val="-0.13383384718016536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2.0000000000000004E-2</c:v>
                </c:pt>
                <c:pt idx="1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C5-429D-9A8F-5D273A6540E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7.0000000000000021E-2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C5-429D-9A8F-5D273A6540E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00B0F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0.18000000000000002</c:v>
                </c:pt>
                <c:pt idx="1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C5-429D-9A8F-5D273A6540E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02060"/>
            </a:solidFill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41C5-429D-9A8F-5D273A6540E0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A-41C5-429D-9A8F-5D273A6540E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</c:dLbl>
            <c:spPr>
              <a:solidFill>
                <a:srgbClr val="1F497D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0.29000000000000004</c:v>
                </c:pt>
                <c:pt idx="1">
                  <c:v>0.18000000000000002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1C5-429D-9A8F-5D273A6540E0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 уровень</c:v>
                </c:pt>
              </c:strCache>
            </c:strRef>
          </c:tx>
          <c:spPr>
            <a:solidFill>
              <a:srgbClr val="7030A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Лист1!$G$2:$G$3</c:f>
              <c:numCache>
                <c:formatCode>0.0%</c:formatCode>
                <c:ptCount val="2"/>
                <c:pt idx="0">
                  <c:v>0.28000000000000008</c:v>
                </c:pt>
                <c:pt idx="1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1C5-429D-9A8F-5D273A6540E0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6 уровень</c:v>
                </c:pt>
              </c:strCache>
            </c:strRef>
          </c:tx>
          <c:spPr>
            <a:solidFill>
              <a:srgbClr val="E8B8B8"/>
            </a:solidFill>
          </c:spPr>
          <c:dLbls>
            <c:dLbl>
              <c:idx val="0"/>
              <c:layout>
                <c:manualLayout>
                  <c:x val="2.2492168213411254E-2"/>
                  <c:y val="-8.431546465123939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41C5-429D-9A8F-5D273A6540E0}"/>
                </c:ext>
              </c:extLst>
            </c:dLbl>
            <c:dLbl>
              <c:idx val="1"/>
              <c:layout>
                <c:manualLayout>
                  <c:x val="5.2391910556133098E-2"/>
                  <c:y val="-7.56452179713977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41C5-429D-9A8F-5D273A6540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КНР (4 провинции)</c:v>
                </c:pt>
                <c:pt idx="1">
                  <c:v>РФ</c:v>
                </c:pt>
              </c:strCache>
            </c:strRef>
          </c:cat>
          <c:val>
            <c:numRef>
              <c:f>Лист1!$H$2:$H$3</c:f>
              <c:numCache>
                <c:formatCode>0.0%</c:formatCode>
                <c:ptCount val="2"/>
                <c:pt idx="0">
                  <c:v>0.17</c:v>
                </c:pt>
                <c:pt idx="1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1C5-429D-9A8F-5D273A6540E0}"/>
            </c:ext>
          </c:extLst>
        </c:ser>
        <c:dLbls/>
        <c:overlap val="100"/>
        <c:axId val="127506304"/>
        <c:axId val="127507840"/>
      </c:barChart>
      <c:catAx>
        <c:axId val="127506304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7507840"/>
        <c:crosses val="autoZero"/>
        <c:auto val="1"/>
        <c:lblAlgn val="ctr"/>
        <c:lblOffset val="100"/>
      </c:catAx>
      <c:valAx>
        <c:axId val="127507840"/>
        <c:scaling>
          <c:orientation val="minMax"/>
          <c:max val="1.1000000000000001"/>
          <c:min val="0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tickLblPos val="nextTo"/>
        <c:crossAx val="127506304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4.6874123805929473E-2"/>
          <c:y val="0.74802452762222871"/>
          <c:w val="0.9058511722193332"/>
          <c:h val="0.14857836395192717"/>
        </c:manualLayout>
      </c:layout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0.22</c:v>
                </c:pt>
                <c:pt idx="1">
                  <c:v>6.4000000000000015E-2</c:v>
                </c:pt>
                <c:pt idx="2">
                  <c:v>7.6999999999999999E-2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75-407A-87BA-57A1BDC4C9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 formatCode="0.00%">
                  <c:v>0.38700000000000007</c:v>
                </c:pt>
                <c:pt idx="1">
                  <c:v>0.37000000000000005</c:v>
                </c:pt>
                <c:pt idx="2" formatCode="0.00%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75-407A-87BA-57A1BDC4C9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0.19500000000000001</c:v>
                </c:pt>
                <c:pt idx="1">
                  <c:v>0.3670000000000001</c:v>
                </c:pt>
                <c:pt idx="2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75-407A-87BA-57A1BDC4C93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5497D4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0.15500000000000003</c:v>
                </c:pt>
                <c:pt idx="1">
                  <c:v>0.19</c:v>
                </c:pt>
                <c:pt idx="2">
                  <c:v>0.22700000000000001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75-407A-87BA-57A1BDC4C933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  <a:ln>
              <a:noFill/>
            </a:ln>
            <a:effectLst/>
          </c:spPr>
          <c:cat>
            <c:strRef>
              <c:f>Лист1!$A$2:$A$4</c:f>
              <c:strCache>
                <c:ptCount val="3"/>
                <c:pt idx="0">
                  <c:v>Ноябрь 2019 года</c:v>
                </c:pt>
                <c:pt idx="1">
                  <c:v>Ноябрь 2020 года</c:v>
                </c:pt>
                <c:pt idx="2">
                  <c:v>Май 2021 года</c:v>
                </c:pt>
              </c:strCache>
            </c:strRef>
          </c:cat>
          <c:val>
            <c:numRef>
              <c:f>Лист1!$F$2:$F$4</c:f>
              <c:numCache>
                <c:formatCode>0.00%</c:formatCode>
                <c:ptCount val="3"/>
                <c:pt idx="0">
                  <c:v>4.3000000000000003E-2</c:v>
                </c:pt>
                <c:pt idx="1">
                  <c:v>5.000000000000001E-3</c:v>
                </c:pt>
                <c:pt idx="2">
                  <c:v>2.3E-2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D75-407A-87BA-57A1BDC4C933}"/>
            </c:ext>
          </c:extLst>
        </c:ser>
        <c:dLbls/>
        <c:gapWidth val="219"/>
        <c:overlap val="-27"/>
        <c:axId val="132184704"/>
        <c:axId val="132329856"/>
      </c:barChart>
      <c:catAx>
        <c:axId val="1321847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329856"/>
        <c:crosses val="autoZero"/>
        <c:auto val="1"/>
        <c:lblAlgn val="ctr"/>
        <c:lblOffset val="100"/>
      </c:catAx>
      <c:valAx>
        <c:axId val="1323298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8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79566255838164E-2"/>
          <c:y val="2.2202115851821441E-2"/>
          <c:w val="0.90589359062047603"/>
          <c:h val="0.598408439452716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1-го </c:v>
                </c:pt>
              </c:strCache>
            </c:strRef>
          </c:tx>
          <c:spPr>
            <a:solidFill>
              <a:srgbClr val="FF4343"/>
            </a:solidFill>
          </c:spPr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6.720000000000001E-2</c:v>
                </c:pt>
                <c:pt idx="1">
                  <c:v>0.14200000000000002</c:v>
                </c:pt>
                <c:pt idx="2">
                  <c:v>3.0000000000000002E-2</c:v>
                </c:pt>
                <c:pt idx="3">
                  <c:v>3.1000000000000003E-2</c:v>
                </c:pt>
                <c:pt idx="4">
                  <c:v>4.0400000000000005E-2</c:v>
                </c:pt>
                <c:pt idx="5">
                  <c:v>7.1400000000000019E-2</c:v>
                </c:pt>
                <c:pt idx="6">
                  <c:v>0.1</c:v>
                </c:pt>
                <c:pt idx="7">
                  <c:v>9.7600000000000006E-2</c:v>
                </c:pt>
                <c:pt idx="8">
                  <c:v>2.1000000000000005E-2</c:v>
                </c:pt>
                <c:pt idx="9">
                  <c:v>0.2258</c:v>
                </c:pt>
                <c:pt idx="10">
                  <c:v>6.3200000000000006E-2</c:v>
                </c:pt>
                <c:pt idx="11">
                  <c:v>4.8500000000000001E-2</c:v>
                </c:pt>
                <c:pt idx="12">
                  <c:v>3.4300000000000004E-2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CE-40FA-93D1-CAFF39364A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Лист1!$C$2:$C$14</c:f>
              <c:numCache>
                <c:formatCode>0%</c:formatCode>
                <c:ptCount val="13"/>
                <c:pt idx="0" formatCode="0.00%">
                  <c:v>0.11840000000000002</c:v>
                </c:pt>
                <c:pt idx="1">
                  <c:v>0.2</c:v>
                </c:pt>
                <c:pt idx="2" formatCode="0.00%">
                  <c:v>0.10900000000000001</c:v>
                </c:pt>
                <c:pt idx="3" formatCode="0.00%">
                  <c:v>8.3300000000000041E-2</c:v>
                </c:pt>
                <c:pt idx="4" formatCode="0.00%">
                  <c:v>0.15150000000000002</c:v>
                </c:pt>
                <c:pt idx="5">
                  <c:v>0</c:v>
                </c:pt>
                <c:pt idx="6" formatCode="0.00%">
                  <c:v>4.7000000000000007E-2</c:v>
                </c:pt>
                <c:pt idx="7" formatCode="0.00%">
                  <c:v>0.17080000000000001</c:v>
                </c:pt>
                <c:pt idx="8" formatCode="0.00%">
                  <c:v>0.12330000000000002</c:v>
                </c:pt>
                <c:pt idx="9" formatCode="0.00%">
                  <c:v>0.27100000000000002</c:v>
                </c:pt>
                <c:pt idx="10" formatCode="0.00%">
                  <c:v>0.1158</c:v>
                </c:pt>
                <c:pt idx="11" formatCode="0.00%">
                  <c:v>0.28800000000000003</c:v>
                </c:pt>
                <c:pt idx="12" formatCode="0.00%">
                  <c:v>0.15340000000000004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CE-40FA-93D1-CAFF39364A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Лист1!$D$2:$D$14</c:f>
              <c:numCache>
                <c:formatCode>0.00%</c:formatCode>
                <c:ptCount val="13"/>
                <c:pt idx="0">
                  <c:v>0.56730000000000003</c:v>
                </c:pt>
                <c:pt idx="1">
                  <c:v>0.45800000000000002</c:v>
                </c:pt>
                <c:pt idx="2" formatCode="0%">
                  <c:v>0.60000000000000009</c:v>
                </c:pt>
                <c:pt idx="3">
                  <c:v>0.58329999999999993</c:v>
                </c:pt>
                <c:pt idx="4">
                  <c:v>0.50170000000000003</c:v>
                </c:pt>
                <c:pt idx="5">
                  <c:v>0.51790000000000003</c:v>
                </c:pt>
                <c:pt idx="6">
                  <c:v>0.39400000000000007</c:v>
                </c:pt>
                <c:pt idx="7">
                  <c:v>0.60160000000000013</c:v>
                </c:pt>
                <c:pt idx="8">
                  <c:v>0.64380000000000015</c:v>
                </c:pt>
                <c:pt idx="9">
                  <c:v>0.3549000000000001</c:v>
                </c:pt>
                <c:pt idx="10">
                  <c:v>0.59470000000000001</c:v>
                </c:pt>
                <c:pt idx="11">
                  <c:v>0.42930000000000007</c:v>
                </c:pt>
                <c:pt idx="12">
                  <c:v>0.58209999999999984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17-4734-9A81-6194D0F10BE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5497D4"/>
            </a:solidFill>
          </c:spPr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Лист1!$E$2:$E$14</c:f>
              <c:numCache>
                <c:formatCode>0.0%</c:formatCode>
                <c:ptCount val="13"/>
                <c:pt idx="0" formatCode="0.00%">
                  <c:v>0.23169999999999999</c:v>
                </c:pt>
                <c:pt idx="1">
                  <c:v>0.19</c:v>
                </c:pt>
                <c:pt idx="2" formatCode="0.00%">
                  <c:v>0.24900000000000003</c:v>
                </c:pt>
                <c:pt idx="3" formatCode="0.00%">
                  <c:v>0.28130000000000005</c:v>
                </c:pt>
                <c:pt idx="4" formatCode="0.00%">
                  <c:v>0.30640000000000006</c:v>
                </c:pt>
                <c:pt idx="5" formatCode="0.00%">
                  <c:v>0.39290000000000014</c:v>
                </c:pt>
                <c:pt idx="6" formatCode="0.00%">
                  <c:v>0.38800000000000007</c:v>
                </c:pt>
                <c:pt idx="7" formatCode="0%">
                  <c:v>0.13</c:v>
                </c:pt>
                <c:pt idx="8" formatCode="0.00%">
                  <c:v>0.21230000000000002</c:v>
                </c:pt>
                <c:pt idx="9" formatCode="0.00%">
                  <c:v>0.14830000000000002</c:v>
                </c:pt>
                <c:pt idx="10" formatCode="0.00%">
                  <c:v>0.21580000000000002</c:v>
                </c:pt>
                <c:pt idx="11" formatCode="0.00%">
                  <c:v>0.19189999999999999</c:v>
                </c:pt>
                <c:pt idx="12" formatCode="0.00%">
                  <c:v>0.22489999999999999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17-4734-9A81-6194D0F10BE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</c:spPr>
          <c:cat>
            <c:strRef>
              <c:f>Лист1!$A$2:$A$14</c:f>
              <c:strCache>
                <c:ptCount val="13"/>
                <c:pt idx="0">
                  <c:v>г.о. Самара (1368 участников)</c:v>
                </c:pt>
                <c:pt idx="1">
                  <c:v>г.о. Тольятти (858 участников)</c:v>
                </c:pt>
                <c:pt idx="2">
                  <c:v>Центральное ТУ (165 участников)</c:v>
                </c:pt>
                <c:pt idx="3">
                  <c:v>Юго-Восточное ТУ (96 участников)</c:v>
                </c:pt>
                <c:pt idx="4">
                  <c:v>Юго-Западное ТУ (297 участников)</c:v>
                </c:pt>
                <c:pt idx="5">
                  <c:v>Южное ТУ (56 участников)</c:v>
                </c:pt>
                <c:pt idx="6">
                  <c:v>Кинельское ТУ (170 участников)</c:v>
                </c:pt>
                <c:pt idx="7">
                  <c:v>Северо-Восточное ТУ (123 участника)</c:v>
                </c:pt>
                <c:pt idx="8">
                  <c:v>Отрадненское ТУ (146 участников)</c:v>
                </c:pt>
                <c:pt idx="9">
                  <c:v>Северо-Западное ТУ (155 участников)</c:v>
                </c:pt>
                <c:pt idx="10">
                  <c:v>Северное ТУ (190 участников)</c:v>
                </c:pt>
                <c:pt idx="11">
                  <c:v>Западное ТУ (354 участника)</c:v>
                </c:pt>
                <c:pt idx="12">
                  <c:v>Поволжское ТУ (378 участников)</c:v>
                </c:pt>
              </c:strCache>
            </c:strRef>
          </c:cat>
          <c:val>
            <c:numRef>
              <c:f>Лист1!$F$2:$F$14</c:f>
              <c:numCache>
                <c:formatCode>0.00%</c:formatCode>
                <c:ptCount val="13"/>
                <c:pt idx="0">
                  <c:v>1.5400000000000002E-2</c:v>
                </c:pt>
                <c:pt idx="1">
                  <c:v>1.5100000000000002E-2</c:v>
                </c:pt>
                <c:pt idx="2">
                  <c:v>1.2E-2</c:v>
                </c:pt>
                <c:pt idx="3">
                  <c:v>2.1000000000000005E-2</c:v>
                </c:pt>
                <c:pt idx="4" formatCode="0%">
                  <c:v>0</c:v>
                </c:pt>
                <c:pt idx="5">
                  <c:v>1.7800000000000003E-2</c:v>
                </c:pt>
                <c:pt idx="6">
                  <c:v>7.0999999999999994E-2</c:v>
                </c:pt>
                <c:pt idx="7" formatCode="0%">
                  <c:v>0</c:v>
                </c:pt>
                <c:pt idx="8" formatCode="0%">
                  <c:v>0</c:v>
                </c:pt>
                <c:pt idx="9" formatCode="0%">
                  <c:v>0</c:v>
                </c:pt>
                <c:pt idx="10">
                  <c:v>1.0500000000000002E-2</c:v>
                </c:pt>
                <c:pt idx="11">
                  <c:v>4.2299999999999997E-2</c:v>
                </c:pt>
                <c:pt idx="12">
                  <c:v>5.3000000000000009E-3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17-4734-9A81-6194D0F10BE8}"/>
            </c:ext>
          </c:extLst>
        </c:ser>
        <c:dLbls/>
        <c:axId val="134437504"/>
        <c:axId val="134459776"/>
      </c:barChart>
      <c:catAx>
        <c:axId val="134437504"/>
        <c:scaling>
          <c:orientation val="minMax"/>
        </c:scaling>
        <c:axPos val="b"/>
        <c:numFmt formatCode="General" sourceLinked="0"/>
        <c:tickLblPos val="nextTo"/>
        <c:crossAx val="134459776"/>
        <c:crosses val="autoZero"/>
        <c:auto val="1"/>
        <c:lblAlgn val="ctr"/>
        <c:lblOffset val="100"/>
      </c:catAx>
      <c:valAx>
        <c:axId val="134459776"/>
        <c:scaling>
          <c:orientation val="minMax"/>
          <c:max val="1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tickLblPos val="nextTo"/>
        <c:crossAx val="1344375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129425248160528"/>
          <c:y val="0.94605656668115645"/>
          <c:w val="0.38280762265441992"/>
          <c:h val="4.2789739018608323E-2"/>
        </c:manualLayout>
      </c:layout>
    </c:legend>
    <c:plotVisOnly val="1"/>
    <c:dispBlanksAs val="gap"/>
  </c:chart>
  <c:externalData r:id="rId2"/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253883292120548E-2"/>
          <c:y val="5.7184726724956621E-2"/>
          <c:w val="0.74899749889558298"/>
          <c:h val="0.51106199037233513"/>
        </c:manualLayout>
      </c:layout>
      <c:bar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Ниже 1 уровня</c:v>
                </c:pt>
              </c:strCache>
            </c:strRef>
          </c:tx>
          <c:spPr>
            <a:solidFill>
              <a:srgbClr val="FF4343"/>
            </a:solidFill>
            <a:ln>
              <a:solidFill>
                <a:sysClr val="windowText" lastClr="000000">
                  <a:lumMod val="75000"/>
                  <a:lumOff val="25000"/>
                </a:sysClr>
              </a:solidFill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fld id="{C398BB80-96D4-4A1C-A3FF-C8616E752A13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B6-4427-A496-FC4084E70F1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CF11CEC8-3123-499A-8139-768481BE11D6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6-4427-A496-FC4084E70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7.6999999999999999E-2</c:v>
                </c:pt>
                <c:pt idx="1">
                  <c:v>6.8000000000000019E-2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CB6-4427-A496-FC4084E70F1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уровень</c:v>
                </c:pt>
              </c:strCache>
            </c:strRef>
          </c:tx>
          <c:spPr>
            <a:solidFill>
              <a:srgbClr val="FFCC29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Лист1!$C$2:$C$3</c:f>
              <c:numCache>
                <c:formatCode>0.0%</c:formatCode>
                <c:ptCount val="2"/>
                <c:pt idx="0">
                  <c:v>0.15000000000000002</c:v>
                </c:pt>
                <c:pt idx="1">
                  <c:v>0.14900000000000002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CB6-4427-A496-FC4084E70F1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 уровень</c:v>
                </c:pt>
              </c:strCache>
            </c:strRef>
          </c:tx>
          <c:spPr>
            <a:solidFill>
              <a:srgbClr val="4FC58D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Лист1!$D$2:$D$3</c:f>
              <c:numCache>
                <c:formatCode>0.0%</c:formatCode>
                <c:ptCount val="2"/>
                <c:pt idx="0">
                  <c:v>0.52</c:v>
                </c:pt>
                <c:pt idx="1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CB6-4427-A496-FC4084E70F1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3 уровень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Лист1!$E$2:$E$3</c:f>
              <c:numCache>
                <c:formatCode>0.0%</c:formatCode>
                <c:ptCount val="2"/>
                <c:pt idx="0">
                  <c:v>0.22700000000000001</c:v>
                </c:pt>
                <c:pt idx="1">
                  <c:v>0.27500000000000002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CB6-4427-A496-FC4084E70F1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4 уровень</c:v>
                </c:pt>
              </c:strCache>
            </c:strRef>
          </c:tx>
          <c:spPr>
            <a:solidFill>
              <a:srgbClr val="020452"/>
            </a:solidFill>
          </c:spPr>
          <c:dPt>
            <c:idx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CB6-4427-A496-FC4084E70F1C}"/>
              </c:ext>
            </c:extLst>
          </c:dPt>
          <c:dPt>
            <c:idx val="1"/>
            <c:extLst xmlns:c16r2="http://schemas.microsoft.com/office/drawing/2015/06/chart">
              <c:ext xmlns:c16="http://schemas.microsoft.com/office/drawing/2014/chart" uri="{C3380CC4-5D6E-409C-BE32-E72D297353CC}">
                <c16:uniqueId val="{00000009-7CB6-4427-A496-FC4084E70F1C}"/>
              </c:ext>
            </c:extLst>
          </c:dPt>
          <c:dLbls>
            <c:dLbl>
              <c:idx val="0"/>
              <c:layout>
                <c:manualLayout>
                  <c:x val="5.0455730459925671E-2"/>
                  <c:y val="-5.81886292087675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6-4427-A496-FC4084E70F1C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64814DAB-8DDC-49E5-B432-4BB7BD0DAA0D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7CB6-4427-A496-FC4084E70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год, Самарская область</c:v>
                </c:pt>
                <c:pt idx="1">
                  <c:v>2018 год, РФ</c:v>
                </c:pt>
              </c:strCache>
            </c:strRef>
          </c:cat>
          <c:val>
            <c:numRef>
              <c:f>Лист1!$F$2:$F$3</c:f>
              <c:numCache>
                <c:formatCode>0.0%</c:formatCode>
                <c:ptCount val="2"/>
                <c:pt idx="0">
                  <c:v>2.3E-2</c:v>
                </c:pt>
                <c:pt idx="1">
                  <c:v>0.17800000000000002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7CB6-4427-A496-FC4084E70F1C}"/>
            </c:ext>
          </c:extLst>
        </c:ser>
        <c:dLbls/>
        <c:overlap val="100"/>
        <c:axId val="134845568"/>
        <c:axId val="134847104"/>
      </c:barChart>
      <c:catAx>
        <c:axId val="1348455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34847104"/>
        <c:crosses val="autoZero"/>
        <c:auto val="1"/>
        <c:lblAlgn val="ctr"/>
        <c:lblOffset val="100"/>
      </c:catAx>
      <c:valAx>
        <c:axId val="134847104"/>
        <c:scaling>
          <c:orientation val="minMax"/>
          <c:max val="1"/>
        </c:scaling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0.0%" sourceLinked="1"/>
        <c:tickLblPos val="nextTo"/>
        <c:crossAx val="13484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4.6874123805929473E-2"/>
          <c:y val="0.74802452762222871"/>
          <c:w val="0.9058511722193332"/>
          <c:h val="0.14857836395192717"/>
        </c:manualLayout>
      </c:layout>
    </c:legend>
    <c:plotVisOnly val="1"/>
    <c:dispBlanksAs val="gap"/>
  </c:chart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0.26641</cdr:x>
      <cdr:y>0.39414</cdr:y>
    </cdr:from>
    <cdr:to>
      <cdr:x>0.31719</cdr:x>
      <cdr:y>0.43715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848441" y="2115337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26,1%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0.54186</cdr:x>
      <cdr:y>0.31877</cdr:y>
    </cdr:from>
    <cdr:to>
      <cdr:x>0.59265</cdr:x>
      <cdr:y>0.36178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3597" y="1710866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45,9%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0.61288</cdr:x>
      <cdr:y>0.44362</cdr:y>
    </cdr:from>
    <cdr:to>
      <cdr:x>0.66367</cdr:x>
      <cdr:y>0.48663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6552922" y="2380898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13,0%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0.68468</cdr:x>
      <cdr:y>0.41099</cdr:y>
    </cdr:from>
    <cdr:to>
      <cdr:x>0.73546</cdr:x>
      <cdr:y>0.454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7320536" y="2205806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21,0%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0.75424</cdr:x>
      <cdr:y>0.4325</cdr:y>
    </cdr:from>
    <cdr:to>
      <cdr:x>0.80502</cdr:x>
      <cdr:y>0.47551</cdr:y>
    </cdr:to>
    <cdr:sp macro="" textlink="">
      <cdr:nvSpPr>
        <cdr:cNvPr id="6" name="TextBox 2"/>
        <cdr:cNvSpPr txBox="1"/>
      </cdr:nvSpPr>
      <cdr:spPr>
        <a:xfrm xmlns:a="http://schemas.openxmlformats.org/drawingml/2006/main">
          <a:off x="8064278" y="2321222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44,8%</a:t>
          </a:r>
          <a:endParaRPr lang="ru-RU" sz="900" dirty="0"/>
        </a:p>
      </cdr:txBody>
    </cdr:sp>
  </cdr:relSizeAnchor>
  <cdr:relSizeAnchor xmlns:cdr="http://schemas.openxmlformats.org/drawingml/2006/chartDrawing">
    <cdr:from>
      <cdr:x>0.81954</cdr:x>
      <cdr:y>0.40628</cdr:y>
    </cdr:from>
    <cdr:to>
      <cdr:x>0.87032</cdr:x>
      <cdr:y>0.44929</cdr:y>
    </cdr:to>
    <cdr:sp macro="" textlink="">
      <cdr:nvSpPr>
        <cdr:cNvPr id="7" name="TextBox 2"/>
        <cdr:cNvSpPr txBox="1"/>
      </cdr:nvSpPr>
      <cdr:spPr>
        <a:xfrm xmlns:a="http://schemas.openxmlformats.org/drawingml/2006/main">
          <a:off x="8762466" y="2180500"/>
          <a:ext cx="542988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22,6%</a:t>
          </a:r>
          <a:endParaRPr lang="ru-RU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57C6A-E06F-4F79-B57C-1FA2B1E300AE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8A6B-EF53-4B59-8EEC-BA5ED76D19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72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89080-6966-4F2E-9450-9EF9D74D8F2F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AC0D-758D-4EE4-9D8A-A9ABC0BA75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54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body" idx="1"/>
          </p:nvPr>
        </p:nvSpPr>
        <p:spPr>
          <a:xfrm>
            <a:off x="685800" y="4725987"/>
            <a:ext cx="5486400" cy="4475162"/>
          </a:xfrm>
          <a:prstGeom prst="rect">
            <a:avLst/>
          </a:prstGeom>
        </p:spPr>
        <p:txBody>
          <a:bodyPr spcFirstLastPara="1" wrap="square" lIns="91850" tIns="45925" rIns="91850" bIns="45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888" y="746125"/>
            <a:ext cx="6627812" cy="3729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76746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87338" algn="just" eaLnBrk="1" hangingPunct="1">
              <a:spcBef>
                <a:spcPct val="0"/>
              </a:spcBef>
            </a:pPr>
            <a:r>
              <a:rPr lang="ru-RU" altLang="ru-RU" sz="1800" dirty="0"/>
              <a:t>Основной задачей является не просто выполнение, но выполнение на уровне выше 4-го . Прогресс российских школьников осуществлен, в основном, за счет перехода из группы с низкими результатами, в группу средних результатов.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C83F9F-BF41-4691-9987-307177F7A488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825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Калорийность напитка составляет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1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~</a:t>
            </a:r>
            <a:r>
              <a:rPr lang="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965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видим, что результаты соотносимы с общими тенденциями. Значит, качество участия наших обучающихся неизменно</a:t>
            </a:r>
            <a:r>
              <a:rPr lang="ru-RU" baseline="0" dirty="0"/>
              <a:t> повлияет на результаты российской выборки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33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7914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74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AC0D-758D-4EE4-9D8A-A9ABC0BA75A9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184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967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5D628-3357-4905-BED3-D90B64D7104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24.10.2021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93C53-6DFF-47FD-B495-5DA4891113A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26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967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6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xmlns="" val="38772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3" y="2130426"/>
            <a:ext cx="10363201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3" y="388620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BE020-E3D2-4B40-A05B-7CD782450F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AD091-9B88-4E15-8364-95918717355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0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>
              <a:defRPr sz="3573" kern="90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1808" y="63965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0">
                <a:solidFill>
                  <a:srgbClr val="6B6D72"/>
                </a:solidFill>
                <a:latin typeface="Baskerville Old Face" charset="0"/>
                <a:ea typeface="Baskerville Old Face" charset="0"/>
                <a:cs typeface="Baskerville Old Face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641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5D628-3357-4905-BED3-D90B64D7104D}" type="datetimeFigureOut">
              <a:rPr lang="ru-RU" smtClean="0"/>
              <a:pPr/>
              <a:t>24.10.2021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93C53-6DFF-47FD-B495-5DA4891113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8589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0.png"/><Relationship Id="rId5" Type="http://schemas.openxmlformats.org/officeDocument/2006/relationships/chart" Target="../charts/char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22.png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chart" Target="../charts/chart4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1.jpe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1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fioco.ru/&#1087;&#1088;&#1080;&#1084;&#1077;&#1088;&#1099;-&#1079;&#1072;&#1076;&#1072;&#1095;-pisa" TargetMode="External"/><Relationship Id="rId13" Type="http://schemas.openxmlformats.org/officeDocument/2006/relationships/image" Target="../media/image34.jpeg"/><Relationship Id="rId18" Type="http://schemas.openxmlformats.org/officeDocument/2006/relationships/image" Target="../media/image39.png"/><Relationship Id="rId3" Type="http://schemas.openxmlformats.org/officeDocument/2006/relationships/image" Target="../media/image31.png"/><Relationship Id="rId21" Type="http://schemas.openxmlformats.org/officeDocument/2006/relationships/image" Target="../media/image42.png"/><Relationship Id="rId7" Type="http://schemas.openxmlformats.org/officeDocument/2006/relationships/hyperlink" Target="https://media.prosv.ru/" TargetMode="External"/><Relationship Id="rId12" Type="http://schemas.openxmlformats.org/officeDocument/2006/relationships/image" Target="../media/image33.jpeg"/><Relationship Id="rId17" Type="http://schemas.openxmlformats.org/officeDocument/2006/relationships/image" Target="../media/image38.png"/><Relationship Id="rId25" Type="http://schemas.openxmlformats.org/officeDocument/2006/relationships/image" Target="../media/image46.jpeg"/><Relationship Id="rId2" Type="http://schemas.openxmlformats.org/officeDocument/2006/relationships/image" Target="../media/image30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iv.instrao.ru/bank-zadaniy/" TargetMode="External"/><Relationship Id="rId11" Type="http://schemas.openxmlformats.org/officeDocument/2006/relationships/image" Target="../media/image32.jpeg"/><Relationship Id="rId24" Type="http://schemas.openxmlformats.org/officeDocument/2006/relationships/image" Target="../media/image45.jpeg"/><Relationship Id="rId5" Type="http://schemas.openxmlformats.org/officeDocument/2006/relationships/hyperlink" Target="https://fg.resh.edu.ru/" TargetMode="External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10" Type="http://schemas.openxmlformats.org/officeDocument/2006/relationships/image" Target="../media/image14.png"/><Relationship Id="rId19" Type="http://schemas.openxmlformats.org/officeDocument/2006/relationships/image" Target="../media/image40.png"/><Relationship Id="rId4" Type="http://schemas.openxmlformats.org/officeDocument/2006/relationships/hyperlink" Target="https://www.sipkro.ru/projects/funktsionalnaya-gramotnost/" TargetMode="External"/><Relationship Id="rId9" Type="http://schemas.openxmlformats.org/officeDocument/2006/relationships/hyperlink" Target="https://www.yaklass.ru/" TargetMode="External"/><Relationship Id="rId14" Type="http://schemas.openxmlformats.org/officeDocument/2006/relationships/image" Target="../media/image35.jpeg"/><Relationship Id="rId22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.prosv.ru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____Microsoft_Office_Word5.docx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kiv.instrao.ru/bank-zadaniy/kreativnoe-myshlenie/%D0%9A%D0%9C_9_2020_%20%D0%B7%D0%B0%D0%B4%D0%B0%D0%BD%D0%B8%D1%8F.pdf" TargetMode="External"/><Relationship Id="rId5" Type="http://schemas.microsoft.com/office/2007/relationships/hdphoto" Target="../media/hdphoto4.wdp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4.png"/><Relationship Id="rId5" Type="http://schemas.openxmlformats.org/officeDocument/2006/relationships/hyperlink" Target="https://clck.ru/ViH9L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1988" y="186431"/>
            <a:ext cx="5850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Министерство образования и науки Самарской области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710" y="1172740"/>
            <a:ext cx="11034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Функциональная грамотность: </a:t>
            </a:r>
            <a:r>
              <a:rPr kumimoji="0" lang="ru-RU" sz="4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современное понимание,</a:t>
            </a:r>
            <a:r>
              <a:rPr kumimoji="0" lang="ru-RU" sz="4500" b="1" i="1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алгоритм организации работы </a:t>
            </a:r>
            <a:r>
              <a:rPr kumimoji="0" lang="ru-RU" sz="4500" b="1" i="1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педколлектива</a:t>
            </a:r>
            <a:endParaRPr kumimoji="0" lang="ru-RU" sz="4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95074">
            <a:off x="419707" y="4562901"/>
            <a:ext cx="3660631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Блок 1 </a:t>
            </a:r>
          </a:p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Теория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0260" y="6215138"/>
            <a:ext cx="10063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Управленческая копилка руководителя ОО.    </a:t>
            </a:r>
            <a:r>
              <a:rPr lang="ru-RU" sz="2400" i="1" noProof="0" dirty="0" smtClean="0">
                <a:solidFill>
                  <a:srgbClr val="002060"/>
                </a:solidFill>
                <a:latin typeface="Calibri" panose="020F0502020204030204"/>
              </a:rPr>
              <a:t>Июль-август</a:t>
            </a:r>
            <a:r>
              <a:rPr lang="ru-RU" sz="2400" i="1" dirty="0" smtClean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kumimoji="0" lang="ru-RU" sz="240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</a:rPr>
              <a:t>2021 года</a:t>
            </a:r>
            <a:endParaRPr kumimoji="0" lang="ru-RU" sz="24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007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832" y="212206"/>
            <a:ext cx="8256731" cy="40158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ВМЕСТЕ: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4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уровня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00563" y="11650663"/>
            <a:ext cx="121920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Компания 3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Саша сделал вывод, что минимальная стоимость перевозки из пункта А в пункт В у компании 3.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</a:t>
            </a:r>
            <a:r>
              <a:rPr kumimoji="0" lang="ru-RU" altLang="ru-RU" sz="14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Определите, кто из ребят прав. Объясните, какая компания обеспечивает минимальную стоимость перевозки из пункта А в пункт В? Постройте граф, отражающий стоимость перевозки из пункта А в пункт В компании 3.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48241" y="3454570"/>
            <a:ext cx="4459315" cy="2677656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672A7A"/>
                </a:solidFill>
              </a:rPr>
              <a:t>Какой набор блюд может заказать Катя, если она хочет потратить как можно меньшую сумму денег, но при этом получить бесплатную доставку? Найдите все возможные варианты.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6815" y="1020873"/>
            <a:ext cx="5960192" cy="54785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5816" y="1643036"/>
            <a:ext cx="5141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ea typeface="Times New Roman" panose="02020603050405020304" pitchFamily="18" charset="0"/>
              </a:rPr>
              <a:t>Катя хочет заказать себе обед, состоящий из горячего блюда, салата и десерта. </a:t>
            </a:r>
            <a:r>
              <a:rPr lang="ru-RU" sz="2000" i="1" dirty="0" smtClean="0">
                <a:ea typeface="Times New Roman" panose="02020603050405020304" pitchFamily="18" charset="0"/>
              </a:rPr>
              <a:t/>
            </a:r>
            <a:br>
              <a:rPr lang="ru-RU" sz="2000" i="1" dirty="0" smtClean="0">
                <a:ea typeface="Times New Roman" panose="02020603050405020304" pitchFamily="18" charset="0"/>
              </a:rPr>
            </a:br>
            <a:r>
              <a:rPr lang="ru-RU" sz="2000" i="1" dirty="0" smtClean="0">
                <a:ea typeface="Times New Roman" panose="02020603050405020304" pitchFamily="18" charset="0"/>
              </a:rPr>
              <a:t>Цены </a:t>
            </a:r>
            <a:r>
              <a:rPr lang="ru-RU" sz="2000" i="1" dirty="0">
                <a:ea typeface="Times New Roman" panose="02020603050405020304" pitchFamily="18" charset="0"/>
              </a:rPr>
              <a:t>и условия доставки представлены в таблице.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4084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4661" y="1"/>
            <a:ext cx="9349273" cy="91440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2019-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xmlns="" val="2859727848"/>
              </p:ext>
            </p:extLst>
          </p:nvPr>
        </p:nvGraphicFramePr>
        <p:xfrm>
          <a:off x="753807" y="1059279"/>
          <a:ext cx="101108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Рисунок 6" descr="скобка png | PNGW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76993" y="3622129"/>
            <a:ext cx="864000" cy="150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обка png | PNGWin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5693" y="3312837"/>
            <a:ext cx="864000" cy="1513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кобка png | PNGWi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635443" y="3198233"/>
            <a:ext cx="864000" cy="1353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71283" y="387950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19,8</a:t>
            </a:r>
            <a:r>
              <a:rPr lang="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647094" y="3627656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19,5</a:t>
            </a:r>
            <a:r>
              <a:rPr lang="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%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36470" y="3442990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25%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410445" y="820334"/>
            <a:ext cx="4648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вошли бы результаты моего РЕГИОНА</a:t>
            </a:r>
          </a:p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xmlns="" val="2578373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987" y="467582"/>
            <a:ext cx="11097567" cy="904017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МОНИТОРИНГА (май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года): 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i="1" spc="-40" dirty="0" smtClean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основные затруднения</a:t>
            </a:r>
            <a:endParaRPr lang="ru-RU" sz="2400" b="1" i="1" dirty="0">
              <a:solidFill>
                <a:srgbClr val="0066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2171" y="1653187"/>
            <a:ext cx="110324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При осуществлении множественного выбора в одном фрагменте текста учащиеся выбирают один ответ, который является правильным, но не является единственным верным ответом в задании, либо выбирают максимально возможное количество вариантов, включая неправильные.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Малое количество развернутых ответов в заданиях, требующих обоснования собственной точки зрения.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Большое количество вычислительных ошибок при правильном, логически выстроенном ходе решения.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Характерны сложности </a:t>
            </a:r>
            <a:r>
              <a:rPr lang="ru-RU" sz="2000" dirty="0">
                <a:solidFill>
                  <a:srgbClr val="002060"/>
                </a:solidFill>
              </a:rPr>
              <a:t>с интерпретацией информации, представленной в текстовой, табличной и иной формах. </a:t>
            </a:r>
            <a:r>
              <a:rPr lang="ru-RU" sz="2000" dirty="0" smtClean="0">
                <a:solidFill>
                  <a:srgbClr val="002060"/>
                </a:solidFill>
              </a:rPr>
              <a:t>Особые трудности вызвало задание, связанное с построением графов.</a:t>
            </a:r>
          </a:p>
          <a:p>
            <a:pPr marL="34290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2000" dirty="0" smtClean="0">
                <a:solidFill>
                  <a:srgbClr val="002060"/>
                </a:solidFill>
              </a:rPr>
              <a:t>В части случаев обучающиеся правильно выполняют задания, но не выдерживают требования к предоставлению ответа (например, записать ответ без наименования единиц измерения)</a:t>
            </a:r>
            <a:r>
              <a:rPr lang="en-US" sz="2000" dirty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4514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74" y="51418"/>
            <a:ext cx="10006152" cy="92088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МОНИТОРИНГА (май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202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года)</a:t>
            </a:r>
            <a:b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 smtClean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грамотность, округа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3495927224"/>
              </p:ext>
            </p:extLst>
          </p:nvPr>
        </p:nvGraphicFramePr>
        <p:xfrm>
          <a:off x="609602" y="1259820"/>
          <a:ext cx="10691971" cy="536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5652" y="3539744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07402" y="353974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63541" y="3454752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8381" y="3345949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34520" y="326095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79204" y="2958360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2408" y="3015553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74159" y="3733538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0298" y="3504576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86437" y="3648547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401277" y="3526528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57685" y="3551834"/>
            <a:ext cx="387589" cy="446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скобка png | PNGWi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14093" y="3526528"/>
            <a:ext cx="387589" cy="4460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53229" y="348396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24,7%</a:t>
            </a:r>
            <a:endParaRPr lang="ru-RU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692582" y="3465626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20,5%</a:t>
            </a:r>
            <a:endParaRPr lang="ru-RU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4153970" y="3272534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30,2%</a:t>
            </a:r>
            <a:endParaRPr lang="ru-RU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4917305" y="3201518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30,6%</a:t>
            </a:r>
            <a:endParaRPr lang="ru-RU" sz="9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4652" y="2950531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41,1%</a:t>
            </a:r>
            <a:endParaRPr lang="ru-RU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28476" y="344032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23,4%</a:t>
            </a:r>
            <a:endParaRPr lang="ru-RU" sz="900" dirty="0"/>
          </a:p>
        </p:txBody>
      </p:sp>
      <p:sp>
        <p:nvSpPr>
          <p:cNvPr id="23" name="TextBox 22"/>
          <p:cNvSpPr txBox="1"/>
          <p:nvPr/>
        </p:nvSpPr>
        <p:spPr>
          <a:xfrm>
            <a:off x="10890748" y="3432350"/>
            <a:ext cx="5429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23,0%</a:t>
            </a:r>
            <a:endParaRPr lang="ru-RU" sz="9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590957" y="1368536"/>
            <a:ext cx="4520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</a:rPr>
              <a:t>А вошли бы результаты моего ОКРУГА </a:t>
            </a:r>
          </a:p>
          <a:p>
            <a:pPr algn="ctr"/>
            <a:r>
              <a:rPr lang="ru-RU" b="1" dirty="0">
                <a:solidFill>
                  <a:srgbClr val="0000CC"/>
                </a:solidFill>
              </a:rPr>
              <a:t>в 10 лучших мировых результатов ?</a:t>
            </a:r>
          </a:p>
        </p:txBody>
      </p:sp>
    </p:spTree>
    <p:extLst>
      <p:ext uri="{BB962C8B-B14F-4D97-AF65-F5344CB8AC3E}">
        <p14:creationId xmlns:p14="http://schemas.microsoft.com/office/powerpoint/2010/main" xmlns="" val="140468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350" y="216354"/>
            <a:ext cx="9948155" cy="1191890"/>
          </a:xfrm>
        </p:spPr>
        <p:txBody>
          <a:bodyPr>
            <a:noAutofit/>
          </a:bodyPr>
          <a:lstStyle/>
          <a:p>
            <a:pPr algn="ctr"/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РЕГИОНАЛЬНОГО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МОНИТОРИНГА В СРАВНЕНИИ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 РЕЗУЛЬТАТАМИ РФ* В ИССЛЕДОВАНИИ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/>
            </a:r>
            <a:b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  <a:endParaRPr lang="ru-RU" sz="2400" b="1" dirty="0">
              <a:solidFill>
                <a:srgbClr val="0000CC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935170662"/>
              </p:ext>
            </p:extLst>
          </p:nvPr>
        </p:nvGraphicFramePr>
        <p:xfrm>
          <a:off x="301289" y="2097983"/>
          <a:ext cx="12957511" cy="254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9908" y="5824516"/>
            <a:ext cx="116993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* Выборка </a:t>
            </a:r>
            <a:r>
              <a:rPr lang="ru-RU" sz="1600" dirty="0">
                <a:solidFill>
                  <a:schemeClr val="tx2"/>
                </a:solidFill>
              </a:rPr>
              <a:t>российских обучающихся 15-летнего возраста в 2018 году включала 7608 </a:t>
            </a:r>
            <a:r>
              <a:rPr lang="ru-RU" sz="1600" dirty="0" smtClean="0">
                <a:solidFill>
                  <a:schemeClr val="tx2"/>
                </a:solidFill>
              </a:rPr>
              <a:t>обучающихся </a:t>
            </a:r>
            <a:r>
              <a:rPr lang="ru-RU" sz="1600" dirty="0">
                <a:solidFill>
                  <a:schemeClr val="tx2"/>
                </a:solidFill>
              </a:rPr>
              <a:t>из 265 образовательных </a:t>
            </a:r>
            <a:r>
              <a:rPr lang="ru-RU" sz="1600" dirty="0" smtClean="0">
                <a:solidFill>
                  <a:schemeClr val="tx2"/>
                </a:solidFill>
              </a:rPr>
              <a:t>      </a:t>
            </a:r>
          </a:p>
          <a:p>
            <a:r>
              <a:rPr lang="ru-RU" sz="1600" dirty="0" smtClean="0">
                <a:solidFill>
                  <a:schemeClr val="tx2"/>
                </a:solidFill>
              </a:rPr>
              <a:t>   организаций </a:t>
            </a:r>
            <a:r>
              <a:rPr lang="ru-RU" sz="1600" dirty="0">
                <a:solidFill>
                  <a:schemeClr val="tx2"/>
                </a:solidFill>
              </a:rPr>
              <a:t>43 регионов России. В выборку вошли 15-летние учащиеся основной и средней школы </a:t>
            </a:r>
            <a:endParaRPr lang="en-US" sz="1600" dirty="0" smtClean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 </a:t>
            </a:r>
            <a:r>
              <a:rPr lang="en-US" sz="1600" dirty="0" smtClean="0">
                <a:solidFill>
                  <a:schemeClr val="tx2"/>
                </a:solidFill>
              </a:rPr>
              <a:t>  </a:t>
            </a:r>
            <a:r>
              <a:rPr lang="ru-RU" sz="1600" dirty="0" smtClean="0">
                <a:solidFill>
                  <a:schemeClr val="tx2"/>
                </a:solidFill>
              </a:rPr>
              <a:t>(</a:t>
            </a:r>
            <a:r>
              <a:rPr lang="ru-RU" sz="1600" dirty="0">
                <a:solidFill>
                  <a:schemeClr val="tx2"/>
                </a:solidFill>
              </a:rPr>
              <a:t>9% – 7-8 классы, 81% – 9 класс, 7% – 10-11 классы), а также учащиеся образовательных организаций </a:t>
            </a:r>
            <a:r>
              <a:rPr lang="ru-RU" sz="1600" dirty="0" smtClean="0">
                <a:solidFill>
                  <a:schemeClr val="tx2"/>
                </a:solidFill>
              </a:rPr>
              <a:t>СПО </a:t>
            </a:r>
            <a:r>
              <a:rPr lang="ru-RU" sz="1600" dirty="0">
                <a:solidFill>
                  <a:schemeClr val="tx2"/>
                </a:solidFill>
              </a:rPr>
              <a:t>(3</a:t>
            </a:r>
            <a:r>
              <a:rPr lang="ru-RU" sz="1600" dirty="0" smtClean="0">
                <a:solidFill>
                  <a:schemeClr val="tx2"/>
                </a:solidFill>
              </a:rPr>
              <a:t>%)</a:t>
            </a:r>
            <a:endParaRPr lang="ru-RU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352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207043" y="266596"/>
            <a:ext cx="9786938" cy="53395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alt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565" y="966848"/>
            <a:ext cx="968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Обязательные предметы в учебном плане </a:t>
            </a:r>
            <a:endParaRPr lang="ru-RU" sz="4000" b="1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33-podelki.ru/wp-content/uploads/2018/08/tsifry-trafarety-dlya-vyrezaniya-iz-bumagi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5756" y="921231"/>
            <a:ext cx="468809" cy="7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56973826"/>
              </p:ext>
            </p:extLst>
          </p:nvPr>
        </p:nvGraphicFramePr>
        <p:xfrm>
          <a:off x="614188" y="2616312"/>
          <a:ext cx="11379793" cy="41294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6464">
                  <a:extLst>
                    <a:ext uri="{9D8B030D-6E8A-4147-A177-3AD203B41FA5}">
                      <a16:colId xmlns="" xmlns:a16="http://schemas.microsoft.com/office/drawing/2014/main" val="2416099858"/>
                    </a:ext>
                  </a:extLst>
                </a:gridCol>
                <a:gridCol w="1621649">
                  <a:extLst>
                    <a:ext uri="{9D8B030D-6E8A-4147-A177-3AD203B41FA5}">
                      <a16:colId xmlns="" xmlns:a16="http://schemas.microsoft.com/office/drawing/2014/main" val="441404607"/>
                    </a:ext>
                  </a:extLst>
                </a:gridCol>
                <a:gridCol w="7911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2598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1 – 5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Решение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задачи в </a:t>
                      </a:r>
                      <a:r>
                        <a:rPr lang="ru-RU" sz="1500" b="1" i="0" baseline="0" dirty="0" smtClean="0">
                          <a:solidFill>
                            <a:srgbClr val="002060"/>
                          </a:solidFill>
                        </a:rPr>
                        <a:t>практико-ориентированном контексте</a:t>
                      </a:r>
                      <a:endParaRPr lang="ru-RU" sz="1500" b="1" i="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7793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Химия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5,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8,</a:t>
                      </a:r>
                      <a:r>
                        <a:rPr lang="ru-RU" sz="1500" i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16 </a:t>
                      </a:r>
                    </a:p>
                    <a:p>
                      <a:pPr algn="just"/>
                      <a:endParaRPr lang="ru-RU" sz="1500" i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Задание 5 </a:t>
                      </a:r>
                      <a:endParaRPr lang="ru-RU" sz="1500" i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Осуществить выбор двух ответов из предложенных в перечне 5 вариантов (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множественный выбор ответа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)</a:t>
                      </a:r>
                    </a:p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Объяснять причины 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многообразия веществ, зависимость их свойств от состава и строения, а также зависимость применения веществ от их свойств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3760056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Биология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Задание 23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Проводить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самостоятельный поиск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биологической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информации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: находить в научно-популярном тексте необходимую биологическую информацию о живых организмах, процессах и явлениях; работать с терминами и понятиями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4784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География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9 – 12 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Извлекать и анализировать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данные из различных источников географической информации (карты атласов, статистические материалы, диаграммы, тексты и пр.)</a:t>
                      </a:r>
                    </a:p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Записать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полный обоснованный ответ</a:t>
                      </a: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 на поставленный вопрос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788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Физика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Задания 19 – 20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Интерпретировать </a:t>
                      </a: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информацию физического содержания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, применять информацию </a:t>
                      </a:r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из</a:t>
                      </a:r>
                    </a:p>
                    <a:p>
                      <a:pPr algn="just"/>
                      <a:r>
                        <a:rPr lang="ru-RU" sz="1500" b="0" i="0" dirty="0" smtClean="0">
                          <a:solidFill>
                            <a:srgbClr val="002060"/>
                          </a:solidFill>
                        </a:rPr>
                        <a:t>текста при решении учебно-познавательных и учебно-практических задач.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024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Представить развернутый ответ на </a:t>
                      </a:r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анализ визуальной информации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2209024"/>
                  </a:ext>
                </a:extLst>
              </a:tr>
              <a:tr h="34499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ИНО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Задание 35 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just" defTabSz="997947" rtl="0" eaLnBrk="1" latinLnBrk="0" hangingPunct="1">
                        <a:buFontTx/>
                        <a:buNone/>
                      </a:pP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Написать </a:t>
                      </a:r>
                      <a:r>
                        <a:rPr lang="ru-RU" sz="1500" b="1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личное (электронное) письмо </a:t>
                      </a:r>
                      <a:r>
                        <a:rPr lang="ru-RU" sz="150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 ответ на электронное письмо друга по переписке</a:t>
                      </a:r>
                      <a:endParaRPr lang="ru-RU" sz="150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256" t="20852" r="4586" b="21361"/>
          <a:stretch/>
        </p:blipFill>
        <p:spPr>
          <a:xfrm>
            <a:off x="231468" y="1886645"/>
            <a:ext cx="1608575" cy="6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4911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6442" y="89762"/>
            <a:ext cx="9417066" cy="741862"/>
          </a:xfrm>
        </p:spPr>
        <p:txBody>
          <a:bodyPr>
            <a:noAutofit/>
          </a:bodyPr>
          <a:lstStyle/>
          <a:p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ФУНКЦИОНАЛЬНОЙ ГРАМОТНОСТИ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УЧАЩИХСЯ: </a:t>
            </a:r>
            <a:b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уроки математики</a:t>
            </a:r>
            <a:endParaRPr lang="ru-RU" sz="2400" i="1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0969574"/>
              </p:ext>
            </p:extLst>
          </p:nvPr>
        </p:nvGraphicFramePr>
        <p:xfrm>
          <a:off x="299667" y="831624"/>
          <a:ext cx="11613218" cy="28140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1277">
                  <a:extLst>
                    <a:ext uri="{9D8B030D-6E8A-4147-A177-3AD203B41FA5}">
                      <a16:colId xmlns="" xmlns:a16="http://schemas.microsoft.com/office/drawing/2014/main" val="2416099858"/>
                    </a:ext>
                  </a:extLst>
                </a:gridCol>
                <a:gridCol w="5131941">
                  <a:extLst>
                    <a:ext uri="{9D8B030D-6E8A-4147-A177-3AD203B41FA5}">
                      <a16:colId xmlns="" xmlns:a16="http://schemas.microsoft.com/office/drawing/2014/main" val="441404607"/>
                    </a:ext>
                  </a:extLst>
                </a:gridCol>
              </a:tblGrid>
              <a:tr h="2814092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КАК ПРОВЕРЯЕТСЯ ДОСТИЖЕНИЕ?</a:t>
                      </a:r>
                      <a:endParaRPr lang="ru-RU" sz="20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</a:rPr>
                        <a:t>с 2020 года в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</a:rPr>
                        <a:t>ОГЭ</a:t>
                      </a:r>
                    </a:p>
                    <a:p>
                      <a:pPr marL="0" algn="ctr" defTabSz="997947" rtl="0" eaLnBrk="1" latinLnBrk="0" hangingPunct="1"/>
                      <a:endParaRPr lang="ru-RU" sz="2000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2438" indent="0" algn="l"/>
                      <a:r>
                        <a:rPr lang="ru-RU" sz="1800" dirty="0" smtClean="0">
                          <a:solidFill>
                            <a:srgbClr val="002060"/>
                          </a:solidFill>
                        </a:rPr>
                        <a:t>ОГЭ. Часть 1.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</a:rPr>
                        <a:t> Задания 1-5. </a:t>
                      </a:r>
                    </a:p>
                    <a:p>
                      <a:pPr marL="452438" indent="0" algn="just" defTabSz="997947" rtl="0" eaLnBrk="1" latinLnBrk="0" hangingPunct="1">
                        <a:buFontTx/>
                        <a:buNone/>
                      </a:pPr>
                      <a:r>
                        <a:rPr lang="ru-RU" sz="1800" i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Первый блок задач ОГЭ по математике представляет собой сюжетную практико-ориентированную задачу и содержит пять заданий, для решения которых необходимы базовые знание и навыки решения простейших арифметических и геометрических задач.</a:t>
                      </a:r>
                      <a:endParaRPr lang="ru-RU" sz="1800" i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37035772"/>
                  </a:ext>
                </a:extLst>
              </a:tr>
            </a:tbl>
          </a:graphicData>
        </a:graphic>
      </p:graphicFrame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7FA97C5E-AA18-4F05-AA16-36894EC9C7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496733"/>
              </p:ext>
            </p:extLst>
          </p:nvPr>
        </p:nvGraphicFramePr>
        <p:xfrm>
          <a:off x="7531650" y="4279423"/>
          <a:ext cx="4259262" cy="20550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4948">
                  <a:extLst>
                    <a:ext uri="{9D8B030D-6E8A-4147-A177-3AD203B41FA5}">
                      <a16:colId xmlns="" xmlns:a16="http://schemas.microsoft.com/office/drawing/2014/main" val="2416099858"/>
                    </a:ext>
                  </a:extLst>
                </a:gridCol>
                <a:gridCol w="2654314">
                  <a:extLst>
                    <a:ext uri="{9D8B030D-6E8A-4147-A177-3AD203B41FA5}">
                      <a16:colId xmlns="" xmlns:a16="http://schemas.microsoft.com/office/drawing/2014/main" val="441404607"/>
                    </a:ext>
                  </a:extLst>
                </a:gridCol>
              </a:tblGrid>
              <a:tr h="360485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№ задания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i="0" dirty="0" smtClean="0">
                          <a:solidFill>
                            <a:srgbClr val="002060"/>
                          </a:solidFill>
                        </a:rPr>
                        <a:t>Доля выполнивших,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598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88,7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8886181"/>
                  </a:ext>
                </a:extLst>
              </a:tr>
              <a:tr h="353464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66,6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3760056"/>
                  </a:ext>
                </a:extLst>
              </a:tr>
              <a:tr h="334107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57,1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5350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24,4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5386">
                <a:tc>
                  <a:txBody>
                    <a:bodyPr/>
                    <a:lstStyle/>
                    <a:p>
                      <a:pPr marL="0" marR="0" lvl="0" indent="0" algn="ctr" defTabSz="9979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i="0" dirty="0" smtClean="0">
                          <a:solidFill>
                            <a:srgbClr val="002060"/>
                          </a:solidFill>
                        </a:rPr>
                        <a:t>62,5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331106" y="3610681"/>
            <a:ext cx="4660350" cy="583287"/>
            <a:chOff x="7472522" y="4090084"/>
            <a:chExt cx="4660350" cy="58328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7472522" y="4119373"/>
              <a:ext cx="466035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>
                  <a:solidFill>
                    <a:srgbClr val="FF0000"/>
                  </a:solidFill>
                </a:rPr>
                <a:t>Средний процент выполнения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заданий девятиклассниками </a:t>
              </a:r>
              <a:r>
                <a:rPr lang="ru-RU" sz="1500" b="1" dirty="0">
                  <a:solidFill>
                    <a:srgbClr val="FF0000"/>
                  </a:solidFill>
                </a:rPr>
                <a:t>Самарской области в 2021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году: </a:t>
              </a:r>
              <a:endParaRPr lang="ru-RU" sz="1500" b="1" dirty="0">
                <a:solidFill>
                  <a:srgbClr val="FF0000"/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72522" y="4090084"/>
              <a:ext cx="306764" cy="370970"/>
            </a:xfrm>
            <a:prstGeom prst="rect">
              <a:avLst/>
            </a:prstGeom>
          </p:spPr>
        </p:pic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02747"/>
            <a:ext cx="4001630" cy="51552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1630" y="1702747"/>
            <a:ext cx="3225639" cy="382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03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Группа 2"/>
          <p:cNvGrpSpPr>
            <a:grpSpLocks/>
          </p:cNvGrpSpPr>
          <p:nvPr/>
        </p:nvGrpSpPr>
        <p:grpSpPr bwMode="auto">
          <a:xfrm>
            <a:off x="1304581" y="2183341"/>
            <a:ext cx="9440013" cy="1585675"/>
            <a:chOff x="1143000" y="2644775"/>
            <a:chExt cx="9886950" cy="2025650"/>
          </a:xfrm>
        </p:grpSpPr>
        <p:sp>
          <p:nvSpPr>
            <p:cNvPr id="5" name="Прямоугольник 4">
              <a:extLst/>
            </p:cNvPr>
            <p:cNvSpPr/>
            <p:nvPr/>
          </p:nvSpPr>
          <p:spPr>
            <a:xfrm>
              <a:off x="1143000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1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математической грамотности</a:t>
              </a:r>
            </a:p>
          </p:txBody>
        </p:sp>
        <p:sp>
          <p:nvSpPr>
            <p:cNvPr id="6" name="Прямоугольник 5">
              <a:extLst/>
            </p:cNvPr>
            <p:cNvSpPr/>
            <p:nvPr/>
          </p:nvSpPr>
          <p:spPr>
            <a:xfrm>
              <a:off x="3736975" y="2644775"/>
              <a:ext cx="2224088" cy="20256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2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финансовой грамотности</a:t>
              </a:r>
            </a:p>
          </p:txBody>
        </p:sp>
        <p:sp>
          <p:nvSpPr>
            <p:cNvPr id="7" name="Прямоугольник 6">
              <a:extLst/>
            </p:cNvPr>
            <p:cNvSpPr/>
            <p:nvPr/>
          </p:nvSpPr>
          <p:spPr>
            <a:xfrm>
              <a:off x="6270625" y="2644775"/>
              <a:ext cx="2224088" cy="202565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3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читательской грамотности</a:t>
              </a:r>
            </a:p>
          </p:txBody>
        </p:sp>
        <p:sp>
          <p:nvSpPr>
            <p:cNvPr id="8" name="Прямоугольник 7">
              <a:extLst/>
            </p:cNvPr>
            <p:cNvSpPr/>
            <p:nvPr/>
          </p:nvSpPr>
          <p:spPr>
            <a:xfrm>
              <a:off x="8804275" y="2644775"/>
              <a:ext cx="2225675" cy="202565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Модуль 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/>
              </a:r>
              <a:br>
                <a:rPr kumimoji="0" lang="ru-RU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ru-RU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Формирование естественно-научной грамотности</a:t>
              </a:r>
            </a:p>
          </p:txBody>
        </p:sp>
      </p:grpSp>
      <p:sp>
        <p:nvSpPr>
          <p:cNvPr id="14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220012" y="95238"/>
            <a:ext cx="9786938" cy="45987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alt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1"/>
          <p:cNvGrpSpPr>
            <a:grpSpLocks/>
          </p:cNvGrpSpPr>
          <p:nvPr/>
        </p:nvGrpSpPr>
        <p:grpSpPr bwMode="auto">
          <a:xfrm>
            <a:off x="2252028" y="4045907"/>
            <a:ext cx="7811484" cy="971426"/>
            <a:chOff x="1601673" y="2758023"/>
            <a:chExt cx="8845105" cy="1398743"/>
          </a:xfrm>
        </p:grpSpPr>
        <p:sp>
          <p:nvSpPr>
            <p:cNvPr id="11" name="object 3"/>
            <p:cNvSpPr/>
            <p:nvPr/>
          </p:nvSpPr>
          <p:spPr>
            <a:xfrm>
              <a:off x="1831849" y="3002016"/>
              <a:ext cx="8614929" cy="995093"/>
            </a:xfrm>
            <a:custGeom>
              <a:avLst/>
              <a:gdLst/>
              <a:ahLst/>
              <a:cxnLst/>
              <a:rect l="l" t="t" r="r" b="b"/>
              <a:pathLst>
                <a:path w="11486515" h="1328420">
                  <a:moveTo>
                    <a:pt x="10822457" y="0"/>
                  </a:moveTo>
                  <a:lnTo>
                    <a:pt x="10822457" y="331977"/>
                  </a:lnTo>
                  <a:lnTo>
                    <a:pt x="0" y="331977"/>
                  </a:lnTo>
                  <a:lnTo>
                    <a:pt x="331952" y="663955"/>
                  </a:lnTo>
                  <a:lnTo>
                    <a:pt x="0" y="995933"/>
                  </a:lnTo>
                  <a:lnTo>
                    <a:pt x="10822457" y="995933"/>
                  </a:lnTo>
                  <a:lnTo>
                    <a:pt x="10822457" y="1327899"/>
                  </a:lnTo>
                  <a:lnTo>
                    <a:pt x="11486413" y="663955"/>
                  </a:lnTo>
                  <a:lnTo>
                    <a:pt x="1082245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AD4E8">
                    <a:shade val="30000"/>
                    <a:satMod val="115000"/>
                  </a:srgbClr>
                </a:gs>
                <a:gs pos="50000">
                  <a:srgbClr val="CAD4E8">
                    <a:shade val="67500"/>
                    <a:satMod val="115000"/>
                  </a:srgbClr>
                </a:gs>
                <a:gs pos="100000">
                  <a:srgbClr val="CAD4E8">
                    <a:shade val="100000"/>
                    <a:satMod val="115000"/>
                  </a:srgbClr>
                </a:gs>
              </a:gsLst>
              <a:lin ang="10800000" scaled="1"/>
              <a:tileRect/>
            </a:gra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object 4"/>
            <p:cNvSpPr/>
            <p:nvPr/>
          </p:nvSpPr>
          <p:spPr>
            <a:xfrm>
              <a:off x="2536664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5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object 6"/>
            <p:cNvSpPr txBox="1"/>
            <p:nvPr/>
          </p:nvSpPr>
          <p:spPr>
            <a:xfrm>
              <a:off x="3490703" y="3836813"/>
              <a:ext cx="582584" cy="244973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15" name="object 7"/>
            <p:cNvSpPr/>
            <p:nvPr/>
          </p:nvSpPr>
          <p:spPr>
            <a:xfrm>
              <a:off x="3609760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object 9"/>
            <p:cNvSpPr/>
            <p:nvPr/>
          </p:nvSpPr>
          <p:spPr>
            <a:xfrm>
              <a:off x="4682856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object 11"/>
            <p:cNvSpPr txBox="1"/>
            <p:nvPr/>
          </p:nvSpPr>
          <p:spPr>
            <a:xfrm>
              <a:off x="5707343" y="3827794"/>
              <a:ext cx="58099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18" name="object 12"/>
            <p:cNvSpPr/>
            <p:nvPr/>
          </p:nvSpPr>
          <p:spPr>
            <a:xfrm>
              <a:off x="5755952" y="3374978"/>
              <a:ext cx="249224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069" y="326061"/>
                  </a:lnTo>
                  <a:lnTo>
                    <a:pt x="249686" y="309329"/>
                  </a:lnTo>
                  <a:lnTo>
                    <a:pt x="283257" y="283375"/>
                  </a:lnTo>
                  <a:lnTo>
                    <a:pt x="309197" y="249779"/>
                  </a:lnTo>
                  <a:lnTo>
                    <a:pt x="325923" y="210123"/>
                  </a:lnTo>
                  <a:lnTo>
                    <a:pt x="331850" y="165989"/>
                  </a:lnTo>
                  <a:lnTo>
                    <a:pt x="325923" y="121855"/>
                  </a:lnTo>
                  <a:lnTo>
                    <a:pt x="309197" y="82201"/>
                  </a:lnTo>
                  <a:lnTo>
                    <a:pt x="283257" y="48609"/>
                  </a:lnTo>
                  <a:lnTo>
                    <a:pt x="249686" y="22657"/>
                  </a:lnTo>
                  <a:lnTo>
                    <a:pt x="210069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object 14"/>
            <p:cNvSpPr/>
            <p:nvPr/>
          </p:nvSpPr>
          <p:spPr>
            <a:xfrm>
              <a:off x="6827460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99" y="5927"/>
                  </a:lnTo>
                  <a:lnTo>
                    <a:pt x="82258" y="22657"/>
                  </a:lnTo>
                  <a:lnTo>
                    <a:pt x="48656" y="48609"/>
                  </a:lnTo>
                  <a:lnTo>
                    <a:pt x="22685" y="82201"/>
                  </a:lnTo>
                  <a:lnTo>
                    <a:pt x="5936" y="121855"/>
                  </a:lnTo>
                  <a:lnTo>
                    <a:pt x="0" y="165989"/>
                  </a:lnTo>
                  <a:lnTo>
                    <a:pt x="5936" y="210123"/>
                  </a:lnTo>
                  <a:lnTo>
                    <a:pt x="22685" y="249779"/>
                  </a:lnTo>
                  <a:lnTo>
                    <a:pt x="48656" y="283375"/>
                  </a:lnTo>
                  <a:lnTo>
                    <a:pt x="82258" y="309329"/>
                  </a:lnTo>
                  <a:lnTo>
                    <a:pt x="121899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object 16"/>
            <p:cNvSpPr txBox="1"/>
            <p:nvPr/>
          </p:nvSpPr>
          <p:spPr>
            <a:xfrm>
              <a:off x="7813247" y="3827794"/>
              <a:ext cx="673066" cy="244974"/>
            </a:xfrm>
            <a:prstGeom prst="rect">
              <a:avLst/>
            </a:prstGeom>
          </p:spPr>
          <p:txBody>
            <a:bodyPr lIns="0" tIns="5358" rIns="0" bIns="0">
              <a:spAutoFit/>
            </a:bodyPr>
            <a:lstStyle/>
            <a:p>
              <a:pPr marL="5358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2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</a:t>
              </a:r>
              <a:r>
                <a:rPr kumimoji="0" lang="ru-RU" sz="1139" b="1" i="0" u="none" strike="noStrike" kern="1200" cap="none" spc="-2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sz="1139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bject 17"/>
            <p:cNvSpPr/>
            <p:nvPr/>
          </p:nvSpPr>
          <p:spPr>
            <a:xfrm>
              <a:off x="7900556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9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9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8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object 19"/>
            <p:cNvSpPr/>
            <p:nvPr/>
          </p:nvSpPr>
          <p:spPr>
            <a:xfrm>
              <a:off x="8973652" y="3374978"/>
              <a:ext cx="249225" cy="249169"/>
            </a:xfrm>
            <a:custGeom>
              <a:avLst/>
              <a:gdLst/>
              <a:ahLst/>
              <a:cxnLst/>
              <a:rect l="l" t="t" r="r" b="b"/>
              <a:pathLst>
                <a:path w="332104" h="332104">
                  <a:moveTo>
                    <a:pt x="165988" y="0"/>
                  </a:moveTo>
                  <a:lnTo>
                    <a:pt x="121855" y="5927"/>
                  </a:lnTo>
                  <a:lnTo>
                    <a:pt x="82201" y="22657"/>
                  </a:lnTo>
                  <a:lnTo>
                    <a:pt x="48609" y="48609"/>
                  </a:lnTo>
                  <a:lnTo>
                    <a:pt x="22657" y="82201"/>
                  </a:lnTo>
                  <a:lnTo>
                    <a:pt x="5927" y="121855"/>
                  </a:lnTo>
                  <a:lnTo>
                    <a:pt x="0" y="165989"/>
                  </a:lnTo>
                  <a:lnTo>
                    <a:pt x="5927" y="210123"/>
                  </a:lnTo>
                  <a:lnTo>
                    <a:pt x="22657" y="249779"/>
                  </a:lnTo>
                  <a:lnTo>
                    <a:pt x="48609" y="283375"/>
                  </a:lnTo>
                  <a:lnTo>
                    <a:pt x="82201" y="309329"/>
                  </a:lnTo>
                  <a:lnTo>
                    <a:pt x="121855" y="326061"/>
                  </a:lnTo>
                  <a:lnTo>
                    <a:pt x="165988" y="331990"/>
                  </a:lnTo>
                  <a:lnTo>
                    <a:pt x="210122" y="326061"/>
                  </a:lnTo>
                  <a:lnTo>
                    <a:pt x="249776" y="309329"/>
                  </a:lnTo>
                  <a:lnTo>
                    <a:pt x="283368" y="283375"/>
                  </a:lnTo>
                  <a:lnTo>
                    <a:pt x="309320" y="249779"/>
                  </a:lnTo>
                  <a:lnTo>
                    <a:pt x="326050" y="210123"/>
                  </a:lnTo>
                  <a:lnTo>
                    <a:pt x="331977" y="165989"/>
                  </a:lnTo>
                  <a:lnTo>
                    <a:pt x="326050" y="121855"/>
                  </a:lnTo>
                  <a:lnTo>
                    <a:pt x="309320" y="82201"/>
                  </a:lnTo>
                  <a:lnTo>
                    <a:pt x="283368" y="48609"/>
                  </a:lnTo>
                  <a:lnTo>
                    <a:pt x="249776" y="22657"/>
                  </a:lnTo>
                  <a:lnTo>
                    <a:pt x="210122" y="5927"/>
                  </a:lnTo>
                  <a:lnTo>
                    <a:pt x="16598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7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1601673" y="3793964"/>
              <a:ext cx="130674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… с</a:t>
              </a:r>
              <a:r>
                <a:rPr kumimoji="0" lang="ru-RU" sz="1139" b="0" i="0" u="none" strike="noStrike" kern="0" cap="none" spc="-5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2000</a:t>
              </a:r>
              <a:r>
                <a:rPr kumimoji="0" lang="ru-RU" sz="1139" b="0" i="0" u="none" strike="noStrike" kern="0" cap="none" spc="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г.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453165" y="2762369"/>
              <a:ext cx="708606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2012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598479" y="2762369"/>
              <a:ext cx="707185" cy="3628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139" b="0" i="0" u="none" strike="noStrike" kern="0" cap="none" spc="-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>
                    <a:solidFill>
                      <a:srgbClr val="000000"/>
                    </a:solidFill>
                  </a:u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2018</a:t>
              </a:r>
              <a:endParaRPr kumimoji="0" lang="ru-RU" sz="101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596689" y="2758023"/>
              <a:ext cx="753925" cy="3853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53501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1701106" algn="l"/>
                  <a:tab pos="2817942" algn="l"/>
                  <a:tab pos="3960763" algn="l"/>
                </a:tabLst>
                <a:defRPr/>
              </a:pPr>
              <a:r>
                <a:rPr kumimoji="0" lang="ru-RU" sz="1139" b="1" i="0" u="none" strike="noStrike" kern="0" cap="none" spc="-2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2025</a:t>
              </a:r>
              <a:endParaRPr kumimoji="0" lang="ru-RU" sz="1139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18218"/>
              </p:ext>
            </p:extLst>
          </p:nvPr>
        </p:nvGraphicFramePr>
        <p:xfrm>
          <a:off x="2751531" y="5544580"/>
          <a:ext cx="6765877" cy="570104"/>
        </p:xfrm>
        <a:graphic>
          <a:graphicData uri="http://schemas.openxmlformats.org/drawingml/2006/table">
            <a:tbl>
              <a:tblPr/>
              <a:tblGrid>
                <a:gridCol w="3389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6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PISA-2025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5052"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</a:t>
                      </a: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ЭТО 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>
                        <a:defRPr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01.09.21 - ЭТО 6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</a:t>
                      </a: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классы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47" marR="3947" marT="3949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8" name="Прямоугольная выноска 27"/>
          <p:cNvSpPr/>
          <p:nvPr/>
        </p:nvSpPr>
        <p:spPr>
          <a:xfrm>
            <a:off x="34692" y="5957790"/>
            <a:ext cx="2646364" cy="834755"/>
          </a:xfrm>
          <a:prstGeom prst="wedgeRectCallout">
            <a:avLst>
              <a:gd name="adj1" fmla="val 66042"/>
              <a:gd name="adj2" fmla="val -5042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математической грамотности</a:t>
            </a:r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9587883" y="5957790"/>
            <a:ext cx="2529754" cy="841114"/>
          </a:xfrm>
          <a:prstGeom prst="wedgeRectCallout">
            <a:avLst>
              <a:gd name="adj1" fmla="val -63820"/>
              <a:gd name="adj2" fmla="val -454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естественно-научной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5269" y="5088248"/>
            <a:ext cx="53137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Актуальный возраст участников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PISA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kumimoji="0" lang="ru-RU" sz="1600" b="1" i="0" u="none" strike="noStrike" kern="1200" cap="none" spc="-2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-2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2022/2025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1257" y="672533"/>
            <a:ext cx="10926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Примерная региональная рабочая программа для урочной и/или внеурочной деятельности.</a:t>
            </a:r>
            <a:endParaRPr lang="ru-RU" sz="4000" b="1" dirty="0">
              <a:solidFill>
                <a:srgbClr val="FF434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https://avatars.mds.yandex.net/get-zen_doc/1107063/pub_5b82a9e6cff80a00aab0d390_5b82aa4befeafd00a95b3bb7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32" y="972332"/>
            <a:ext cx="673849" cy="9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8278" y="5185204"/>
            <a:ext cx="1639359" cy="74435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6" cstate="print"/>
          <a:srcRect l="-6851" t="1420"/>
          <a:stretch/>
        </p:blipFill>
        <p:spPr>
          <a:xfrm>
            <a:off x="-76251" y="5159597"/>
            <a:ext cx="1760722" cy="76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9698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966528" y="1055145"/>
            <a:ext cx="371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</a:t>
            </a:r>
          </a:p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пособия</a:t>
            </a:r>
            <a:endParaRPr lang="ru-RU" sz="4000" dirty="0"/>
          </a:p>
        </p:txBody>
      </p:sp>
      <p:pic>
        <p:nvPicPr>
          <p:cNvPr id="2052" name="Picture 4" descr="https://33-podelki.ru/wp-content/uploads/2018/08/tsifry-trafarety-dlya-vyrezaniya-iz-bumagi-2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652" y="1247451"/>
            <a:ext cx="664599" cy="9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025" y="4976337"/>
            <a:ext cx="773851" cy="101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6527" y="5973581"/>
            <a:ext cx="6041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4"/>
              </a:rPr>
              <a:t>Программа ИРО Самарской области по развитию ФГ </a:t>
            </a:r>
            <a:endParaRPr lang="ru-RU" sz="20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873741" y="5000137"/>
            <a:ext cx="75993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5"/>
              </a:rPr>
              <a:t>Диагностические работы Министерства просвещения РФ 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874675" y="5338645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6"/>
              </a:rPr>
              <a:t>Банк </a:t>
            </a:r>
            <a:r>
              <a:rPr lang="ru-RU" sz="2000" b="1" dirty="0">
                <a:hlinkClick r:id="rId6"/>
              </a:rPr>
              <a:t>заданий ИСРО </a:t>
            </a:r>
            <a:r>
              <a:rPr lang="ru-RU" sz="2000" b="1" dirty="0" smtClean="0">
                <a:hlinkClick r:id="rId6"/>
              </a:rPr>
              <a:t>РАО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73741" y="466684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7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73741" y="5655489"/>
            <a:ext cx="64538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hlinkClick r:id="rId8"/>
              </a:rPr>
              <a:t>Открытый банк заданий </a:t>
            </a:r>
            <a:r>
              <a:rPr lang="en-US" sz="2000" b="1" dirty="0" smtClean="0">
                <a:hlinkClick r:id="rId8"/>
              </a:rPr>
              <a:t>PISA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2683" y="125333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86527" y="6290425"/>
            <a:ext cx="9510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hlinkClick r:id="rId9"/>
              </a:rPr>
              <a:t>ЯКласс</a:t>
            </a:r>
            <a:endParaRPr lang="ru-RU" sz="2000" b="1" dirty="0"/>
          </a:p>
        </p:txBody>
      </p:sp>
      <p:pic>
        <p:nvPicPr>
          <p:cNvPr id="30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10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86905" y="618560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48876" y="5159867"/>
            <a:ext cx="2907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434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Платформы</a:t>
            </a:r>
            <a:endParaRPr lang="ru-RU" sz="4000" dirty="0"/>
          </a:p>
        </p:txBody>
      </p:sp>
      <p:pic>
        <p:nvPicPr>
          <p:cNvPr id="32" name="Рисунок 31" descr="C:\Users\ABaburin\AppData\Local\Microsoft\Windows\Temporary Internet Files\Content.Word\Читательская 2-1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5028" y="840347"/>
            <a:ext cx="1000184" cy="1281774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4" name="Рисунок 33" descr="C:\Users\ABaburin\AppData\Local\Microsoft\Windows\Temporary Internet Files\Content.Word\Финансовая 2-1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6896" y="982070"/>
            <a:ext cx="808859" cy="1045005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5045" y="811545"/>
            <a:ext cx="946101" cy="1208621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0436" y="753041"/>
            <a:ext cx="1053536" cy="1427618"/>
          </a:xfrm>
          <a:prstGeom prst="rect">
            <a:avLst/>
          </a:prstGeom>
          <a:ln w="9525">
            <a:solidFill>
              <a:schemeClr val="bg2">
                <a:lumMod val="90000"/>
              </a:schemeClr>
            </a:solidFill>
          </a:ln>
          <a:effectLst/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34998" y="2377363"/>
            <a:ext cx="1040318" cy="1628040"/>
          </a:xfrm>
          <a:prstGeom prst="rect">
            <a:avLst/>
          </a:prstGeom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209" y="2677390"/>
            <a:ext cx="1034909" cy="151703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1618" y="2422148"/>
            <a:ext cx="1014818" cy="158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5149" y="2586551"/>
            <a:ext cx="1089627" cy="1707880"/>
          </a:xfrm>
          <a:prstGeom prst="rect">
            <a:avLst/>
          </a:prstGeom>
        </p:spPr>
      </p:pic>
      <p:pic>
        <p:nvPicPr>
          <p:cNvPr id="45" name="Picture 15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9363" y="2569837"/>
            <a:ext cx="1199964" cy="169571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190500" dist="38100" dir="5400000" algn="t" rotWithShape="0">
              <a:prstClr val="black">
                <a:alpha val="1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6" name="Группа 45"/>
          <p:cNvGrpSpPr/>
          <p:nvPr/>
        </p:nvGrpSpPr>
        <p:grpSpPr>
          <a:xfrm>
            <a:off x="9464672" y="639187"/>
            <a:ext cx="2589847" cy="2700330"/>
            <a:chOff x="6314066" y="1335792"/>
            <a:chExt cx="5400141" cy="4702607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144692" y="3757717"/>
              <a:ext cx="1716291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>
              <a:outerShdw blurRad="190500" dist="38100" dir="5400000" algn="t" rotWithShape="0">
                <a:prstClr val="black">
                  <a:alpha val="10000"/>
                </a:prstClr>
              </a:outerShdw>
            </a:effectLst>
          </p:spPr>
        </p:pic>
        <p:pic>
          <p:nvPicPr>
            <p:cNvPr id="48" name="Picture 3"/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36" t="16157" r="1798" b="8646"/>
            <a:stretch/>
          </p:blipFill>
          <p:spPr bwMode="auto">
            <a:xfrm>
              <a:off x="6314066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5"/>
            <p:cNvPicPr>
              <a:picLocks noChangeAspect="1" noChangeArrowheads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208" t="16909" r="1975" b="9232"/>
            <a:stretch/>
          </p:blipFill>
          <p:spPr bwMode="auto">
            <a:xfrm>
              <a:off x="6314066" y="3757717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6"/>
            <p:cNvPicPr>
              <a:picLocks noChangeAspect="1" noChangeArrowheads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995" t="16238" r="2007" b="8767"/>
            <a:stretch/>
          </p:blipFill>
          <p:spPr bwMode="auto">
            <a:xfrm>
              <a:off x="8157640" y="1335792"/>
              <a:ext cx="1703343" cy="2280682"/>
            </a:xfrm>
            <a:prstGeom prst="rect">
              <a:avLst/>
            </a:prstGeom>
            <a:noFill/>
            <a:ln w="12700">
              <a:solidFill>
                <a:schemeClr val="bg2">
                  <a:lumMod val="9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0001213" y="1335792"/>
              <a:ext cx="1712994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997916" y="3757717"/>
              <a:ext cx="1716291" cy="2280682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13898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366842" y="153319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МЫ ИМЕЕМ ДЛЯ ФОРМИРОВАНИЯ ФГ У НАШИХ ДЕТЕЙ?</a:t>
            </a:r>
            <a:endParaRPr lang="ru-RU" sz="2400" b="1" dirty="0">
              <a:solidFill>
                <a:srgbClr val="0000CC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1843" y="922228"/>
            <a:ext cx="9997136" cy="5261098"/>
          </a:xfrm>
          <a:prstGeom prst="rect">
            <a:avLst/>
          </a:prstGeom>
        </p:spPr>
      </p:pic>
      <p:pic>
        <p:nvPicPr>
          <p:cNvPr id="4" name="Picture 6" descr="https://avatars.mds.yandex.net/get-zen_doc/1040957/pub_5b82a9e6cff80a00aab0d390_5b82aa4b08556800aa65eb7d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4780" y="992165"/>
            <a:ext cx="331465" cy="4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17008" y="6259737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 в Самарской области!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0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44" t="29506" r="9664" b="7544"/>
          <a:stretch/>
        </p:blipFill>
        <p:spPr>
          <a:xfrm>
            <a:off x="8416388" y="5533382"/>
            <a:ext cx="3775612" cy="132461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0" y="0"/>
            <a:ext cx="4735629" cy="4735629"/>
            <a:chOff x="0" y="0"/>
            <a:chExt cx="4735629" cy="473562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4735629" cy="4735629"/>
            </a:xfrm>
            <a:prstGeom prst="rect">
              <a:avLst/>
            </a:prstGeom>
          </p:spPr>
        </p:pic>
        <p:pic>
          <p:nvPicPr>
            <p:cNvPr id="91" name="Google Shape;91;p2"/>
            <p:cNvPicPr preferRelativeResize="0"/>
            <p:nvPr/>
          </p:nvPicPr>
          <p:blipFill rotWithShape="1">
            <a:blip r:embed="rId5" cstate="print">
              <a:alphaModFix/>
            </a:blip>
            <a:srcRect/>
            <a:stretch/>
          </p:blipFill>
          <p:spPr>
            <a:xfrm>
              <a:off x="3377090" y="0"/>
              <a:ext cx="1358539" cy="9625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Стрелка вправо 7"/>
          <p:cNvSpPr/>
          <p:nvPr/>
        </p:nvSpPr>
        <p:spPr>
          <a:xfrm>
            <a:off x="5053061" y="2094896"/>
            <a:ext cx="1318661" cy="74114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Стрелка углом 8"/>
          <p:cNvSpPr/>
          <p:nvPr/>
        </p:nvSpPr>
        <p:spPr>
          <a:xfrm rot="10800000" flipH="1">
            <a:off x="7690585" y="5753100"/>
            <a:ext cx="764304" cy="811329"/>
          </a:xfrm>
          <a:prstGeom prst="bentArrow">
            <a:avLst>
              <a:gd name="adj1" fmla="val 37594"/>
              <a:gd name="adj2" fmla="val 30667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9154" y="510163"/>
            <a:ext cx="5092168" cy="50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99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1427" y="1162050"/>
            <a:ext cx="10258425" cy="569595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18864" y="761940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  <p:pic>
        <p:nvPicPr>
          <p:cNvPr id="6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794693" y="657123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23.08.2021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1700">
            <a:off x="1261856" y="1847423"/>
            <a:ext cx="1481863" cy="89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88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1522"/>
          <a:stretch/>
        </p:blipFill>
        <p:spPr>
          <a:xfrm>
            <a:off x="984738" y="1151792"/>
            <a:ext cx="10292862" cy="522791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113" y="64802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150 ситуаций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878668" y="543210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9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2744"/>
          <a:stretch/>
        </p:blipFill>
        <p:spPr>
          <a:xfrm>
            <a:off x="1494693" y="1093724"/>
            <a:ext cx="9508816" cy="553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06113" y="693614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pic>
        <p:nvPicPr>
          <p:cNvPr id="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878668" y="58879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738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t="2420"/>
          <a:stretch/>
        </p:blipFill>
        <p:spPr>
          <a:xfrm>
            <a:off x="1661746" y="1007737"/>
            <a:ext cx="9178859" cy="57677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2295" y="607627"/>
            <a:ext cx="7685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hlinkClick r:id="rId3"/>
              </a:rPr>
              <a:t>Электронные формы учебных пособий издательства Просвещение </a:t>
            </a:r>
            <a:endParaRPr lang="ru-RU" sz="2000" b="1" dirty="0"/>
          </a:p>
        </p:txBody>
      </p:sp>
      <p:pic>
        <p:nvPicPr>
          <p:cNvPr id="8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972536" flipH="1">
            <a:off x="3999967" y="479939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595074">
            <a:off x="258051" y="994210"/>
            <a:ext cx="2484134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23 пособия</a:t>
            </a:r>
            <a:endParaRPr lang="ru-RU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6810" y="100220"/>
            <a:ext cx="9381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ЦИФРОВОЙ ТРЕНАЖЁР. </a:t>
            </a:r>
            <a:r>
              <a:rPr lang="ru-RU" altLang="ru-RU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Платформа доступна каждой школе!</a:t>
            </a:r>
            <a:endParaRPr lang="ru-RU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937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769283"/>
              </p:ext>
            </p:extLst>
          </p:nvPr>
        </p:nvGraphicFramePr>
        <p:xfrm>
          <a:off x="923730" y="183811"/>
          <a:ext cx="11066106" cy="66193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="" xmlns:a16="http://schemas.microsoft.com/office/drawing/2014/main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="" xmlns:a16="http://schemas.microsoft.com/office/drawing/2014/main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r>
                        <a:rPr lang="ru-RU" sz="1800" dirty="0" smtClean="0">
                          <a:effectLst/>
                        </a:rPr>
                        <a:t>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Евдокимова Г.Ю., </a:t>
                      </a:r>
                      <a:r>
                        <a:rPr lang="ru-RU" sz="1700" dirty="0" err="1">
                          <a:effectLst/>
                        </a:rPr>
                        <a:t>Замулина</a:t>
                      </a:r>
                      <a:r>
                        <a:rPr lang="ru-RU" sz="1700" dirty="0">
                          <a:effectLst/>
                        </a:rPr>
                        <a:t> Н.В.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2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3 класс. В двух частях. Часть 2.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1.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Галеева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Н. Л., Кононова </a:t>
                      </a:r>
                      <a:r>
                        <a:rPr lang="ru-RU" sz="1700" dirty="0" smtClean="0">
                          <a:effectLst/>
                        </a:rPr>
                        <a:t>Е.Ю</a:t>
                      </a:r>
                      <a:r>
                        <a:rPr lang="ru-RU" sz="1700" dirty="0">
                          <a:effectLst/>
                        </a:rPr>
                        <a:t>., </a:t>
                      </a:r>
                      <a:r>
                        <a:rPr lang="ru-RU" sz="1700" dirty="0" err="1">
                          <a:effectLst/>
                        </a:rPr>
                        <a:t>Трафлялина</a:t>
                      </a:r>
                      <a:r>
                        <a:rPr lang="ru-RU" sz="1700" dirty="0">
                          <a:effectLst/>
                        </a:rPr>
                        <a:t> А.А. и др. Сборник </a:t>
                      </a:r>
                      <a:r>
                        <a:rPr lang="ru-RU" sz="1700" dirty="0" err="1">
                          <a:effectLst/>
                        </a:rPr>
                        <a:t>метапредметных</a:t>
                      </a:r>
                      <a:r>
                        <a:rPr lang="ru-RU" sz="1700" dirty="0">
                          <a:effectLst/>
                        </a:rPr>
                        <a:t> заданий для начальной школы. 4 класс. В двух частях. Часть 2 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err="1" smtClean="0">
                          <a:effectLst/>
                        </a:rPr>
                        <a:t>Ульяхина</a:t>
                      </a:r>
                      <a:r>
                        <a:rPr lang="ru-RU" sz="1700" dirty="0" smtClean="0">
                          <a:effectLst/>
                        </a:rPr>
                        <a:t> </a:t>
                      </a:r>
                      <a:r>
                        <a:rPr lang="ru-RU" sz="1700" dirty="0">
                          <a:effectLst/>
                        </a:rPr>
                        <a:t>Л. Г. Смысловое чтение. Читаю, понимаю, узнаю.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Фомин </a:t>
                      </a:r>
                      <a:r>
                        <a:rPr lang="ru-RU" sz="1700" dirty="0">
                          <a:effectLst/>
                        </a:rPr>
                        <a:t>О</a:t>
                      </a:r>
                      <a:r>
                        <a:rPr lang="ru-RU" sz="1700" dirty="0" smtClean="0">
                          <a:effectLst/>
                        </a:rPr>
                        <a:t>. В</a:t>
                      </a:r>
                      <a:r>
                        <a:rPr lang="ru-RU" sz="1700" dirty="0">
                          <a:effectLst/>
                        </a:rPr>
                        <a:t>. Смысловое чтение. Читаю, понимаю, узнаю.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Фомин </a:t>
                      </a:r>
                      <a:r>
                        <a:rPr lang="ru-RU" sz="1700" dirty="0">
                          <a:effectLst/>
                        </a:rPr>
                        <a:t>О. В. Смысловое чтение. Читаю, понимаю, узнаю.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Антошин </a:t>
                      </a:r>
                      <a:r>
                        <a:rPr lang="ru-RU" sz="1700" dirty="0">
                          <a:effectLst/>
                        </a:rPr>
                        <a:t>М. К. Грамотный читатель. Обучение смысловому чтению. 3–4 классы.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2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</a:t>
                      </a:r>
                      <a:r>
                        <a:rPr lang="ru-RU" sz="1700" dirty="0" smtClean="0">
                          <a:effectLst/>
                        </a:rPr>
                        <a:t>грамоты</a:t>
                      </a:r>
                      <a:r>
                        <a:rPr lang="ru-RU" sz="1700" dirty="0">
                          <a:effectLst/>
                        </a:rPr>
                        <a:t>. 3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Калашникова </a:t>
                      </a:r>
                      <a:r>
                        <a:rPr lang="ru-RU" sz="1700" dirty="0">
                          <a:effectLst/>
                        </a:rPr>
                        <a:t>Н. Г., Белорукова Е. М., </a:t>
                      </a:r>
                      <a:r>
                        <a:rPr lang="ru-RU" sz="1700" dirty="0" err="1">
                          <a:effectLst/>
                        </a:rPr>
                        <a:t>Жаркова</a:t>
                      </a:r>
                      <a:r>
                        <a:rPr lang="ru-RU" sz="1700" dirty="0">
                          <a:effectLst/>
                        </a:rPr>
                        <a:t> Е. Н. Секреты финансовой грамоты. 4 класс. ЭФУП. Тренажер для учащегося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700" dirty="0" smtClean="0">
                          <a:effectLst/>
                        </a:rPr>
                        <a:t>Сиденко А. Г. </a:t>
                      </a:r>
                      <a:r>
                        <a:rPr lang="ru-RU" sz="1700" dirty="0">
                          <a:effectLst/>
                        </a:rPr>
                        <a:t>Информационная безопасность, или как вести себя в Сети. 1-4 классы. ЭФУП. Тренажер для учащегося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2-4 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3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6095146"/>
              </p:ext>
            </p:extLst>
          </p:nvPr>
        </p:nvGraphicFramePr>
        <p:xfrm>
          <a:off x="979714" y="1032702"/>
          <a:ext cx="11066106" cy="506484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189028">
                  <a:extLst>
                    <a:ext uri="{9D8B030D-6E8A-4147-A177-3AD203B41FA5}">
                      <a16:colId xmlns="" xmlns:a16="http://schemas.microsoft.com/office/drawing/2014/main" val="2036556608"/>
                    </a:ext>
                  </a:extLst>
                </a:gridCol>
                <a:gridCol w="877078">
                  <a:extLst>
                    <a:ext uri="{9D8B030D-6E8A-4147-A177-3AD203B41FA5}">
                      <a16:colId xmlns="" xmlns:a16="http://schemas.microsoft.com/office/drawing/2014/main" val="4108165669"/>
                    </a:ext>
                  </a:extLst>
                </a:gridCol>
              </a:tblGrid>
              <a:tr h="401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</a:t>
                      </a:r>
                      <a:r>
                        <a:rPr lang="ru-RU" sz="1800" dirty="0" smtClean="0">
                          <a:effectLst/>
                        </a:rPr>
                        <a:t>учебного пособия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Класс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1744144861"/>
                  </a:ext>
                </a:extLst>
              </a:tr>
              <a:tr h="39499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Ковалева Г. С., Логинова О.Б., Авдеенко Н.А. и др. Креативное мышление. Выпуск 1.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Фёдоров В. В. и др. Русский язык. Сборник задач по формированию читательской грамотности. 5-8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Гончарук С. Ю., Есауленко Ю. А., Федоров В. В. и др. Русский язык. Сборник задач по формированию читательской грамотности. 8-11 класс.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Богомазова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С. В., Володько Н. В., Гончарук С. Ю. и др. Формирование функциональной грамотности. Сборник задач по русскому языку. 8-11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Сергеева Т. Ф. Математика на каждый день. 6-8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 / Под ред. Алексашиной И.Ю. Естественно-научная грамотность. Физические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Абдулаева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О. А.,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Ляпцев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А.В.,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 / Под ред. Алексашиной И.Ю. Естественно-научная грамотность. Земля и космические системы. Тренажёр. 7-9  классы. ЭФУП. Тренажер для учащегося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Киселев Ю. П.,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Ямщикова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Д.С./Под ред. Алексашиной И.Ю. Естественно-научная грамотность. Живые системы. Тренажёр. 7-9  классы. ЭФУП. Тренажер для учащегося.</a:t>
                      </a:r>
                    </a:p>
                  </a:txBody>
                  <a:tcPr marL="29115" marR="2911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5-9 </a:t>
                      </a:r>
                      <a:r>
                        <a:rPr lang="ru-RU" sz="1800" dirty="0">
                          <a:effectLst/>
                        </a:rPr>
                        <a:t>классы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15" marR="29115" marT="0" marB="0" anchor="ctr"/>
                </a:tc>
                <a:extLst>
                  <a:ext uri="{0D108BD9-81ED-4DB2-BD59-A6C34878D82A}">
                    <a16:rowId xmlns="" xmlns:a16="http://schemas.microsoft.com/office/drawing/2014/main" val="37152198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1867" y="1032702"/>
            <a:ext cx="553998" cy="582529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ru-RU" altLang="ru-RU" sz="2400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Доступ к платформе в каждой школе!</a:t>
            </a:r>
            <a:endParaRPr lang="ru-RU" sz="2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55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5343" y="1049456"/>
            <a:ext cx="11526657" cy="5808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4532" y="4429557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1268" y="4429556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6958" y="4429556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8978" y="147629"/>
            <a:ext cx="464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Итоги интерактивного опроса на Управленческой субботе от 27.03.2021</a:t>
            </a:r>
            <a:endParaRPr lang="ru-RU" i="1" dirty="0"/>
          </a:p>
        </p:txBody>
      </p:sp>
      <p:sp>
        <p:nvSpPr>
          <p:cNvPr id="9" name="Заголовок 1">
            <a:extLst/>
          </p:cNvPr>
          <p:cNvSpPr txBox="1">
            <a:spLocks/>
          </p:cNvSpPr>
          <p:nvPr/>
        </p:nvSpPr>
        <p:spPr>
          <a:xfrm>
            <a:off x="2607107" y="210206"/>
            <a:ext cx="4369043" cy="52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А ЧТО У НАС?</a:t>
            </a:r>
            <a:endParaRPr lang="ru-RU" altLang="ru-RU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842" y="4429555"/>
            <a:ext cx="435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408" y="4826977"/>
            <a:ext cx="1478206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898571" y="777924"/>
            <a:ext cx="71280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Креативное </a:t>
            </a:r>
            <a:r>
              <a:rPr lang="ru-RU" sz="2800" b="1" dirty="0" smtClean="0">
                <a:solidFill>
                  <a:srgbClr val="002060"/>
                </a:solidFill>
              </a:rPr>
              <a:t>мышление </a:t>
            </a:r>
            <a:r>
              <a:rPr lang="ru-RU" sz="2800" dirty="0" smtClean="0">
                <a:solidFill>
                  <a:srgbClr val="002060"/>
                </a:solidFill>
              </a:rPr>
              <a:t>– способность представить и разработать принципиально новые подходы к решению проблем или выражать идеи, применяя и видоизменяя знания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1294" y="196518"/>
            <a:ext cx="8583374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НОВОЕ В </a:t>
            </a:r>
            <a:r>
              <a:rPr lang="en-US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PISA-2022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: </a:t>
            </a:r>
            <a:r>
              <a:rPr lang="ru-RU" sz="2400" b="1" i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КРЕАТИВНОЕ МЫШЛЕНИЕ </a:t>
            </a:r>
            <a:endParaRPr lang="ru-RU" sz="2400" b="1" i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99529" y="4902548"/>
            <a:ext cx="5365139" cy="1955452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96275" y="5499589"/>
            <a:ext cx="1960509" cy="254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90716" y="6255884"/>
            <a:ext cx="1571625" cy="29527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37045" y="3483048"/>
            <a:ext cx="100965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Любознательность </a:t>
            </a:r>
            <a:r>
              <a:rPr lang="ru-RU" dirty="0" smtClean="0">
                <a:solidFill>
                  <a:srgbClr val="002060"/>
                </a:solidFill>
              </a:rPr>
              <a:t>(активный </a:t>
            </a:r>
            <a:r>
              <a:rPr lang="ru-RU" dirty="0">
                <a:solidFill>
                  <a:srgbClr val="002060"/>
                </a:solidFill>
              </a:rPr>
              <a:t>интерес к </a:t>
            </a:r>
            <a:r>
              <a:rPr lang="ru-RU" dirty="0" smtClean="0">
                <a:solidFill>
                  <a:srgbClr val="002060"/>
                </a:solidFill>
              </a:rPr>
              <a:t>заданию) – желание узнать побольше об окружающем мире, самостоятельный поиск ответов;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Создание идей </a:t>
            </a:r>
            <a:r>
              <a:rPr lang="ru-RU" dirty="0" smtClean="0">
                <a:solidFill>
                  <a:srgbClr val="002060"/>
                </a:solidFill>
              </a:rPr>
              <a:t>(воображение) – продуцирование собственных идей;</a:t>
            </a:r>
            <a:endParaRPr lang="ru-RU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2060"/>
                </a:solidFill>
              </a:rPr>
              <a:t>Развитие предложенных идей – оценка идей и умение быстро перестраивать свою деятельность в изменившихся условиях.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37045" y="3113716"/>
            <a:ext cx="4893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Компоненты креативности (модель </a:t>
            </a:r>
            <a:r>
              <a:rPr lang="ru-RU" b="1" dirty="0" err="1" smtClean="0">
                <a:solidFill>
                  <a:srgbClr val="002060"/>
                </a:solidFill>
              </a:rPr>
              <a:t>Б.Лукаса</a:t>
            </a:r>
            <a:r>
              <a:rPr lang="ru-RU" b="1" dirty="0" smtClean="0">
                <a:solidFill>
                  <a:srgbClr val="002060"/>
                </a:solidFill>
              </a:rPr>
              <a:t>):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779" y="805113"/>
            <a:ext cx="1642515" cy="17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3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8662" y="5112727"/>
            <a:ext cx="1666875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48857" y="1438402"/>
            <a:ext cx="581920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Девятиклассники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подобрали иллюстрации для объяснения значения выражения «газетная утка». Рассмотрите их.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Какая иллюстрация, на Ваш взгляд, является наиболее креативной и наименее креативной? 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Поясните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Ваш выбор. Помните, что креативная иллюстрация должна помочь объяснить пятиклассникам значение выражения, а также имеет интересный сюжет, привлекает внимание, оригинально оформлена</a:t>
            </a:r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676" y="5878236"/>
            <a:ext cx="3876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Банк </a:t>
            </a:r>
            <a:r>
              <a:rPr lang="ru-RU" sz="2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заданий ИСРО РАО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4092" y="234941"/>
            <a:ext cx="950167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ВМЕСТЕ: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на креативное мышление</a:t>
            </a:r>
            <a:endParaRPr lang="ru-RU" sz="2400" b="1" spc="-4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7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538270" flipH="1">
            <a:off x="4294604" y="5765571"/>
            <a:ext cx="410020" cy="4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98661615"/>
              </p:ext>
            </p:extLst>
          </p:nvPr>
        </p:nvGraphicFramePr>
        <p:xfrm>
          <a:off x="6930376" y="842027"/>
          <a:ext cx="4984815" cy="6015973"/>
        </p:xfrm>
        <a:graphic>
          <a:graphicData uri="http://schemas.openxmlformats.org/presentationml/2006/ole">
            <p:oleObj spid="_x0000_s1092" name="Документ" r:id="rId8" imgW="6310795" imgH="7615876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47951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2" name="Прямая соединительная линия 371"/>
          <p:cNvCxnSpPr>
            <a:stCxn id="362" idx="0"/>
          </p:cNvCxnSpPr>
          <p:nvPr/>
        </p:nvCxnSpPr>
        <p:spPr>
          <a:xfrm flipV="1">
            <a:off x="557010" y="1408947"/>
            <a:ext cx="15671" cy="1792794"/>
          </a:xfrm>
          <a:prstGeom prst="line">
            <a:avLst/>
          </a:prstGeom>
          <a:ln w="28575">
            <a:solidFill>
              <a:srgbClr val="F5B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Прямая соединительная линия 374"/>
          <p:cNvCxnSpPr/>
          <p:nvPr/>
        </p:nvCxnSpPr>
        <p:spPr>
          <a:xfrm flipV="1">
            <a:off x="555953" y="3868244"/>
            <a:ext cx="56" cy="314775"/>
          </a:xfrm>
          <a:prstGeom prst="line">
            <a:avLst/>
          </a:prstGeom>
          <a:ln w="28575">
            <a:solidFill>
              <a:srgbClr val="43D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3131459" y="883243"/>
            <a:ext cx="8981651" cy="22245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ru-RU" sz="1200" b="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Внесение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изменений в основную образовательную программу: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Целевой раздел: планируемые результаты и система оценки их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достижения.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Содержательный раздел: корректировка программ учебных курсов, в том числе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интегрированных.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Организационный: включение соответствующих курсов в часть учебного плана, формируемую участниками образовательных отношений, в план внеурочной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деятельности.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методической работы образовательной организации серии семинаров-практикумов, направленных на совместную работу всего педагогического коллектива по формированию функциональной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грамотности.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Проведение внутришкольного мониторинга сформированности функциональной грамотности учащихся с 5 по </a:t>
            </a:r>
            <a:r>
              <a:rPr lang="ru-RU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 класс</a:t>
            </a:r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lvl="1">
              <a:defRPr/>
            </a:pPr>
            <a:endParaRPr lang="ru-RU" sz="1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6" name="Rectangle 9"/>
          <p:cNvSpPr>
            <a:spLocks noChangeArrowheads="1"/>
          </p:cNvSpPr>
          <p:nvPr/>
        </p:nvSpPr>
        <p:spPr bwMode="auto">
          <a:xfrm>
            <a:off x="248995" y="904349"/>
            <a:ext cx="2696113" cy="668013"/>
          </a:xfrm>
          <a:prstGeom prst="rect">
            <a:avLst/>
          </a:prstGeom>
          <a:solidFill>
            <a:schemeClr val="bg1"/>
          </a:solidFill>
          <a:ln w="19050">
            <a:solidFill>
              <a:srgbClr val="F5B144"/>
            </a:solidFill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3618146" y="222485"/>
            <a:ext cx="7718547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85000"/>
              </a:lnSpc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ВСТРАИВАЕМ  В  ОБРАЗОВАТЕЛЬНЫЙ  ПРОЦЕСС</a:t>
            </a:r>
            <a:endParaRPr lang="ru-RU" sz="2400" b="1" spc="-40" dirty="0">
              <a:solidFill>
                <a:srgbClr val="0000CC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50" name="TextBox 349"/>
          <p:cNvSpPr txBox="1"/>
          <p:nvPr/>
        </p:nvSpPr>
        <p:spPr>
          <a:xfrm>
            <a:off x="964184" y="952549"/>
            <a:ext cx="2078207" cy="576293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Административная деятельность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4" name="Rectangle 9"/>
          <p:cNvSpPr>
            <a:spLocks noChangeArrowheads="1"/>
          </p:cNvSpPr>
          <p:nvPr/>
        </p:nvSpPr>
        <p:spPr bwMode="auto">
          <a:xfrm>
            <a:off x="244876" y="900230"/>
            <a:ext cx="659997" cy="668013"/>
          </a:xfrm>
          <a:prstGeom prst="rect">
            <a:avLst/>
          </a:prstGeom>
          <a:solidFill>
            <a:srgbClr val="F5B14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5" name="Freeform 55"/>
          <p:cNvSpPr>
            <a:spLocks noEditPoints="1"/>
          </p:cNvSpPr>
          <p:nvPr/>
        </p:nvSpPr>
        <p:spPr bwMode="auto">
          <a:xfrm>
            <a:off x="376097" y="1059883"/>
            <a:ext cx="397554" cy="348706"/>
          </a:xfrm>
          <a:custGeom>
            <a:avLst/>
            <a:gdLst>
              <a:gd name="T0" fmla="*/ 608 w 859"/>
              <a:gd name="T1" fmla="*/ 0 h 752"/>
              <a:gd name="T2" fmla="*/ 250 w 859"/>
              <a:gd name="T3" fmla="*/ 0 h 752"/>
              <a:gd name="T4" fmla="*/ 250 w 859"/>
              <a:gd name="T5" fmla="*/ 72 h 752"/>
              <a:gd name="T6" fmla="*/ 608 w 859"/>
              <a:gd name="T7" fmla="*/ 72 h 752"/>
              <a:gd name="T8" fmla="*/ 608 w 859"/>
              <a:gd name="T9" fmla="*/ 0 h 752"/>
              <a:gd name="T10" fmla="*/ 608 w 859"/>
              <a:gd name="T11" fmla="*/ 394 h 752"/>
              <a:gd name="T12" fmla="*/ 608 w 859"/>
              <a:gd name="T13" fmla="*/ 322 h 752"/>
              <a:gd name="T14" fmla="*/ 537 w 859"/>
              <a:gd name="T15" fmla="*/ 322 h 752"/>
              <a:gd name="T16" fmla="*/ 537 w 859"/>
              <a:gd name="T17" fmla="*/ 394 h 752"/>
              <a:gd name="T18" fmla="*/ 322 w 859"/>
              <a:gd name="T19" fmla="*/ 394 h 752"/>
              <a:gd name="T20" fmla="*/ 322 w 859"/>
              <a:gd name="T21" fmla="*/ 322 h 752"/>
              <a:gd name="T22" fmla="*/ 250 w 859"/>
              <a:gd name="T23" fmla="*/ 322 h 752"/>
              <a:gd name="T24" fmla="*/ 250 w 859"/>
              <a:gd name="T25" fmla="*/ 394 h 752"/>
              <a:gd name="T26" fmla="*/ 71 w 859"/>
              <a:gd name="T27" fmla="*/ 394 h 752"/>
              <a:gd name="T28" fmla="*/ 71 w 859"/>
              <a:gd name="T29" fmla="*/ 215 h 752"/>
              <a:gd name="T30" fmla="*/ 787 w 859"/>
              <a:gd name="T31" fmla="*/ 215 h 752"/>
              <a:gd name="T32" fmla="*/ 787 w 859"/>
              <a:gd name="T33" fmla="*/ 394 h 752"/>
              <a:gd name="T34" fmla="*/ 608 w 859"/>
              <a:gd name="T35" fmla="*/ 394 h 752"/>
              <a:gd name="T36" fmla="*/ 0 w 859"/>
              <a:gd name="T37" fmla="*/ 143 h 752"/>
              <a:gd name="T38" fmla="*/ 0 w 859"/>
              <a:gd name="T39" fmla="*/ 376 h 752"/>
              <a:gd name="T40" fmla="*/ 71 w 859"/>
              <a:gd name="T41" fmla="*/ 466 h 752"/>
              <a:gd name="T42" fmla="*/ 250 w 859"/>
              <a:gd name="T43" fmla="*/ 466 h 752"/>
              <a:gd name="T44" fmla="*/ 250 w 859"/>
              <a:gd name="T45" fmla="*/ 537 h 752"/>
              <a:gd name="T46" fmla="*/ 322 w 859"/>
              <a:gd name="T47" fmla="*/ 537 h 752"/>
              <a:gd name="T48" fmla="*/ 322 w 859"/>
              <a:gd name="T49" fmla="*/ 466 h 752"/>
              <a:gd name="T50" fmla="*/ 537 w 859"/>
              <a:gd name="T51" fmla="*/ 466 h 752"/>
              <a:gd name="T52" fmla="*/ 537 w 859"/>
              <a:gd name="T53" fmla="*/ 537 h 752"/>
              <a:gd name="T54" fmla="*/ 608 w 859"/>
              <a:gd name="T55" fmla="*/ 537 h 752"/>
              <a:gd name="T56" fmla="*/ 608 w 859"/>
              <a:gd name="T57" fmla="*/ 466 h 752"/>
              <a:gd name="T58" fmla="*/ 788 w 859"/>
              <a:gd name="T59" fmla="*/ 466 h 752"/>
              <a:gd name="T60" fmla="*/ 859 w 859"/>
              <a:gd name="T61" fmla="*/ 376 h 752"/>
              <a:gd name="T62" fmla="*/ 859 w 859"/>
              <a:gd name="T63" fmla="*/ 143 h 752"/>
              <a:gd name="T64" fmla="*/ 0 w 859"/>
              <a:gd name="T65" fmla="*/ 143 h 752"/>
              <a:gd name="T66" fmla="*/ 716 w 859"/>
              <a:gd name="T67" fmla="*/ 681 h 752"/>
              <a:gd name="T68" fmla="*/ 143 w 859"/>
              <a:gd name="T69" fmla="*/ 681 h 752"/>
              <a:gd name="T70" fmla="*/ 143 w 859"/>
              <a:gd name="T71" fmla="*/ 502 h 752"/>
              <a:gd name="T72" fmla="*/ 71 w 859"/>
              <a:gd name="T73" fmla="*/ 502 h 752"/>
              <a:gd name="T74" fmla="*/ 71 w 859"/>
              <a:gd name="T75" fmla="*/ 668 h 752"/>
              <a:gd name="T76" fmla="*/ 143 w 859"/>
              <a:gd name="T77" fmla="*/ 752 h 752"/>
              <a:gd name="T78" fmla="*/ 716 w 859"/>
              <a:gd name="T79" fmla="*/ 752 h 752"/>
              <a:gd name="T80" fmla="*/ 787 w 859"/>
              <a:gd name="T81" fmla="*/ 668 h 752"/>
              <a:gd name="T82" fmla="*/ 787 w 859"/>
              <a:gd name="T83" fmla="*/ 502 h 752"/>
              <a:gd name="T84" fmla="*/ 716 w 859"/>
              <a:gd name="T85" fmla="*/ 502 h 752"/>
              <a:gd name="T86" fmla="*/ 716 w 859"/>
              <a:gd name="T87" fmla="*/ 681 h 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59" h="752">
                <a:moveTo>
                  <a:pt x="608" y="0"/>
                </a:moveTo>
                <a:lnTo>
                  <a:pt x="250" y="0"/>
                </a:lnTo>
                <a:lnTo>
                  <a:pt x="250" y="72"/>
                </a:lnTo>
                <a:lnTo>
                  <a:pt x="608" y="72"/>
                </a:lnTo>
                <a:lnTo>
                  <a:pt x="608" y="0"/>
                </a:lnTo>
                <a:close/>
                <a:moveTo>
                  <a:pt x="608" y="394"/>
                </a:moveTo>
                <a:lnTo>
                  <a:pt x="608" y="322"/>
                </a:lnTo>
                <a:lnTo>
                  <a:pt x="537" y="322"/>
                </a:lnTo>
                <a:lnTo>
                  <a:pt x="537" y="394"/>
                </a:lnTo>
                <a:lnTo>
                  <a:pt x="322" y="394"/>
                </a:lnTo>
                <a:lnTo>
                  <a:pt x="322" y="322"/>
                </a:lnTo>
                <a:lnTo>
                  <a:pt x="250" y="322"/>
                </a:lnTo>
                <a:lnTo>
                  <a:pt x="250" y="394"/>
                </a:lnTo>
                <a:lnTo>
                  <a:pt x="71" y="394"/>
                </a:lnTo>
                <a:lnTo>
                  <a:pt x="71" y="215"/>
                </a:lnTo>
                <a:lnTo>
                  <a:pt x="787" y="215"/>
                </a:lnTo>
                <a:lnTo>
                  <a:pt x="787" y="394"/>
                </a:lnTo>
                <a:lnTo>
                  <a:pt x="608" y="394"/>
                </a:lnTo>
                <a:close/>
                <a:moveTo>
                  <a:pt x="0" y="143"/>
                </a:moveTo>
                <a:lnTo>
                  <a:pt x="0" y="376"/>
                </a:lnTo>
                <a:cubicBezTo>
                  <a:pt x="0" y="416"/>
                  <a:pt x="32" y="466"/>
                  <a:pt x="71" y="466"/>
                </a:cubicBezTo>
                <a:lnTo>
                  <a:pt x="250" y="466"/>
                </a:lnTo>
                <a:lnTo>
                  <a:pt x="250" y="537"/>
                </a:lnTo>
                <a:lnTo>
                  <a:pt x="322" y="537"/>
                </a:lnTo>
                <a:lnTo>
                  <a:pt x="322" y="466"/>
                </a:lnTo>
                <a:lnTo>
                  <a:pt x="537" y="466"/>
                </a:lnTo>
                <a:lnTo>
                  <a:pt x="537" y="537"/>
                </a:lnTo>
                <a:lnTo>
                  <a:pt x="608" y="537"/>
                </a:lnTo>
                <a:lnTo>
                  <a:pt x="608" y="466"/>
                </a:lnTo>
                <a:lnTo>
                  <a:pt x="788" y="466"/>
                </a:lnTo>
                <a:cubicBezTo>
                  <a:pt x="827" y="466"/>
                  <a:pt x="859" y="416"/>
                  <a:pt x="859" y="376"/>
                </a:cubicBezTo>
                <a:lnTo>
                  <a:pt x="859" y="143"/>
                </a:lnTo>
                <a:lnTo>
                  <a:pt x="0" y="143"/>
                </a:lnTo>
                <a:close/>
                <a:moveTo>
                  <a:pt x="716" y="681"/>
                </a:moveTo>
                <a:lnTo>
                  <a:pt x="143" y="681"/>
                </a:lnTo>
                <a:lnTo>
                  <a:pt x="143" y="502"/>
                </a:lnTo>
                <a:lnTo>
                  <a:pt x="71" y="502"/>
                </a:lnTo>
                <a:lnTo>
                  <a:pt x="71" y="668"/>
                </a:lnTo>
                <a:cubicBezTo>
                  <a:pt x="71" y="704"/>
                  <a:pt x="104" y="752"/>
                  <a:pt x="143" y="752"/>
                </a:cubicBezTo>
                <a:lnTo>
                  <a:pt x="716" y="752"/>
                </a:lnTo>
                <a:cubicBezTo>
                  <a:pt x="755" y="752"/>
                  <a:pt x="787" y="704"/>
                  <a:pt x="787" y="668"/>
                </a:cubicBezTo>
                <a:lnTo>
                  <a:pt x="787" y="502"/>
                </a:lnTo>
                <a:lnTo>
                  <a:pt x="716" y="502"/>
                </a:lnTo>
                <a:lnTo>
                  <a:pt x="716" y="6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 dirty="0"/>
          </a:p>
        </p:txBody>
      </p:sp>
      <p:sp>
        <p:nvSpPr>
          <p:cNvPr id="357" name="TextBox 356"/>
          <p:cNvSpPr txBox="1"/>
          <p:nvPr/>
        </p:nvSpPr>
        <p:spPr>
          <a:xfrm>
            <a:off x="3131459" y="3210547"/>
            <a:ext cx="8981652" cy="672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Решение контекстных задач в рамках уроков по всем предметам учебного плана</a:t>
            </a:r>
          </a:p>
        </p:txBody>
      </p:sp>
      <p:sp>
        <p:nvSpPr>
          <p:cNvPr id="358" name="TextBox 357"/>
          <p:cNvSpPr txBox="1"/>
          <p:nvPr/>
        </p:nvSpPr>
        <p:spPr>
          <a:xfrm>
            <a:off x="3131459" y="3979781"/>
            <a:ext cx="8981652" cy="19287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>
            <a:defPPr>
              <a:defRPr lang="ru-RU"/>
            </a:defPPr>
            <a:lvl1pPr algn="ctr">
              <a:defRPr sz="1400" b="1">
                <a:solidFill>
                  <a:schemeClr val="lt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специальных учебных курсов «Учимся для жизни»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Включение в план внеурочной деятельности образовательной организации образовательных событий, направленных на совместную работу всего педагогического коллектива по формированию функциональной грамотности (межпредметные недели, учебно-исследовательские конференции, межпредметные марафоны</a:t>
            </a:r>
            <a:r>
              <a:rPr lang="en-US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т. д.).</a:t>
            </a:r>
          </a:p>
          <a:p>
            <a:pPr algn="l"/>
            <a:endParaRPr lang="ru-RU" sz="1300" b="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l"/>
            <a:r>
              <a:rPr lang="ru-RU" sz="13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Проектно-исследовательская работа обучающихся с активным использованием метапредметных и межпредметных проектов и исследований</a:t>
            </a:r>
          </a:p>
        </p:txBody>
      </p:sp>
      <p:sp>
        <p:nvSpPr>
          <p:cNvPr id="368" name="Нашивка 367"/>
          <p:cNvSpPr/>
          <p:nvPr/>
        </p:nvSpPr>
        <p:spPr>
          <a:xfrm rot="5400000">
            <a:off x="477503" y="2319766"/>
            <a:ext cx="194853" cy="327170"/>
          </a:xfrm>
          <a:prstGeom prst="chevron">
            <a:avLst/>
          </a:prstGeom>
          <a:solidFill>
            <a:srgbClr val="F5B1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9" name="Нашивка 368"/>
          <p:cNvSpPr/>
          <p:nvPr/>
        </p:nvSpPr>
        <p:spPr>
          <a:xfrm rot="5400000">
            <a:off x="460561" y="3867135"/>
            <a:ext cx="194853" cy="327170"/>
          </a:xfrm>
          <a:prstGeom prst="chevron">
            <a:avLst/>
          </a:prstGeom>
          <a:solidFill>
            <a:srgbClr val="43D1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0" name="Нашивка 369"/>
          <p:cNvSpPr/>
          <p:nvPr/>
        </p:nvSpPr>
        <p:spPr>
          <a:xfrm>
            <a:off x="2936606" y="6058439"/>
            <a:ext cx="194853" cy="327170"/>
          </a:xfrm>
          <a:prstGeom prst="chevron">
            <a:avLst/>
          </a:prstGeom>
          <a:solidFill>
            <a:srgbClr val="40A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379" name="Прямая соединительная линия 378"/>
          <p:cNvCxnSpPr>
            <a:endCxn id="366" idx="2"/>
          </p:cNvCxnSpPr>
          <p:nvPr/>
        </p:nvCxnSpPr>
        <p:spPr>
          <a:xfrm flipV="1">
            <a:off x="546058" y="4854108"/>
            <a:ext cx="8965" cy="1367918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/>
        </p:nvCxnSpPr>
        <p:spPr>
          <a:xfrm>
            <a:off x="546058" y="6222025"/>
            <a:ext cx="2507947" cy="0"/>
          </a:xfrm>
          <a:prstGeom prst="line">
            <a:avLst/>
          </a:prstGeom>
          <a:ln w="28575">
            <a:solidFill>
              <a:srgbClr val="40A7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Прямоугольник 390"/>
          <p:cNvSpPr/>
          <p:nvPr/>
        </p:nvSpPr>
        <p:spPr>
          <a:xfrm>
            <a:off x="3144558" y="6006581"/>
            <a:ext cx="8968551" cy="707886"/>
          </a:xfrm>
          <a:prstGeom prst="rect">
            <a:avLst/>
          </a:prstGeom>
          <a:solidFill>
            <a:srgbClr val="0073B8"/>
          </a:solidFill>
        </p:spPr>
        <p:txBody>
          <a:bodyPr wrap="square" lIns="180000">
            <a:spAutoFit/>
          </a:bodyPr>
          <a:lstStyle/>
          <a:p>
            <a:pPr marL="0" lvl="1"/>
            <a:r>
              <a:rPr lang="ru-RU" sz="2000" b="1" dirty="0" smtClean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Использование учебных пособий на бумаге </a:t>
            </a:r>
          </a:p>
          <a:p>
            <a:pPr marL="0" lvl="1"/>
            <a:r>
              <a:rPr lang="ru-RU" sz="2000" b="1" dirty="0" smtClean="0">
                <a:solidFill>
                  <a:schemeClr val="bg1"/>
                </a:solidFill>
                <a:ea typeface="Open Sans Extrabold" pitchFamily="34" charset="0"/>
                <a:cs typeface="Open Sans Extrabold" pitchFamily="34" charset="0"/>
              </a:rPr>
              <a:t>Использование электронных платформ</a:t>
            </a:r>
            <a:endParaRPr lang="ru-RU" sz="2000" b="1" dirty="0">
              <a:solidFill>
                <a:schemeClr val="bg1"/>
              </a:solidFill>
              <a:ea typeface="Open Sans Extrabold" pitchFamily="34" charset="0"/>
              <a:cs typeface="Open Sans Extrabold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8504" y="3201741"/>
            <a:ext cx="2700089" cy="672132"/>
            <a:chOff x="240697" y="3328086"/>
            <a:chExt cx="2797515" cy="672132"/>
          </a:xfrm>
        </p:grpSpPr>
        <p:sp>
          <p:nvSpPr>
            <p:cNvPr id="360" name="Rectangle 9"/>
            <p:cNvSpPr>
              <a:spLocks noChangeArrowheads="1"/>
            </p:cNvSpPr>
            <p:nvPr/>
          </p:nvSpPr>
          <p:spPr bwMode="auto">
            <a:xfrm>
              <a:off x="244816" y="3332205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3D1A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960005" y="3380405"/>
              <a:ext cx="2078207" cy="36085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Урочная деятельность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2" name="Rectangle 9"/>
            <p:cNvSpPr>
              <a:spLocks noChangeArrowheads="1"/>
            </p:cNvSpPr>
            <p:nvPr/>
          </p:nvSpPr>
          <p:spPr bwMode="auto">
            <a:xfrm>
              <a:off x="240697" y="3328086"/>
              <a:ext cx="659997" cy="668013"/>
            </a:xfrm>
            <a:prstGeom prst="rect">
              <a:avLst/>
            </a:prstGeom>
            <a:solidFill>
              <a:srgbClr val="43D1A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93" name="Freeform 31"/>
            <p:cNvSpPr>
              <a:spLocks noEditPoints="1"/>
            </p:cNvSpPr>
            <p:nvPr/>
          </p:nvSpPr>
          <p:spPr bwMode="auto">
            <a:xfrm>
              <a:off x="378136" y="3457609"/>
              <a:ext cx="392116" cy="376014"/>
            </a:xfrm>
            <a:custGeom>
              <a:avLst/>
              <a:gdLst>
                <a:gd name="T0" fmla="*/ 466 w 860"/>
                <a:gd name="T1" fmla="*/ 465 h 823"/>
                <a:gd name="T2" fmla="*/ 394 w 860"/>
                <a:gd name="T3" fmla="*/ 393 h 823"/>
                <a:gd name="T4" fmla="*/ 537 w 860"/>
                <a:gd name="T5" fmla="*/ 716 h 823"/>
                <a:gd name="T6" fmla="*/ 609 w 860"/>
                <a:gd name="T7" fmla="*/ 644 h 823"/>
                <a:gd name="T8" fmla="*/ 537 w 860"/>
                <a:gd name="T9" fmla="*/ 716 h 823"/>
                <a:gd name="T10" fmla="*/ 609 w 860"/>
                <a:gd name="T11" fmla="*/ 608 h 823"/>
                <a:gd name="T12" fmla="*/ 537 w 860"/>
                <a:gd name="T13" fmla="*/ 537 h 823"/>
                <a:gd name="T14" fmla="*/ 716 w 860"/>
                <a:gd name="T15" fmla="*/ 644 h 823"/>
                <a:gd name="T16" fmla="*/ 645 w 860"/>
                <a:gd name="T17" fmla="*/ 716 h 823"/>
                <a:gd name="T18" fmla="*/ 716 w 860"/>
                <a:gd name="T19" fmla="*/ 644 h 823"/>
                <a:gd name="T20" fmla="*/ 645 w 860"/>
                <a:gd name="T21" fmla="*/ 537 h 823"/>
                <a:gd name="T22" fmla="*/ 716 w 860"/>
                <a:gd name="T23" fmla="*/ 608 h 823"/>
                <a:gd name="T24" fmla="*/ 251 w 860"/>
                <a:gd name="T25" fmla="*/ 716 h 823"/>
                <a:gd name="T26" fmla="*/ 322 w 860"/>
                <a:gd name="T27" fmla="*/ 644 h 823"/>
                <a:gd name="T28" fmla="*/ 251 w 860"/>
                <a:gd name="T29" fmla="*/ 716 h 823"/>
                <a:gd name="T30" fmla="*/ 322 w 860"/>
                <a:gd name="T31" fmla="*/ 608 h 823"/>
                <a:gd name="T32" fmla="*/ 251 w 860"/>
                <a:gd name="T33" fmla="*/ 537 h 823"/>
                <a:gd name="T34" fmla="*/ 143 w 860"/>
                <a:gd name="T35" fmla="*/ 716 h 823"/>
                <a:gd name="T36" fmla="*/ 215 w 860"/>
                <a:gd name="T37" fmla="*/ 644 h 823"/>
                <a:gd name="T38" fmla="*/ 143 w 860"/>
                <a:gd name="T39" fmla="*/ 716 h 823"/>
                <a:gd name="T40" fmla="*/ 215 w 860"/>
                <a:gd name="T41" fmla="*/ 608 h 823"/>
                <a:gd name="T42" fmla="*/ 143 w 860"/>
                <a:gd name="T43" fmla="*/ 537 h 823"/>
                <a:gd name="T44" fmla="*/ 788 w 860"/>
                <a:gd name="T45" fmla="*/ 752 h 823"/>
                <a:gd name="T46" fmla="*/ 466 w 860"/>
                <a:gd name="T47" fmla="*/ 537 h 823"/>
                <a:gd name="T48" fmla="*/ 394 w 860"/>
                <a:gd name="T49" fmla="*/ 752 h 823"/>
                <a:gd name="T50" fmla="*/ 72 w 860"/>
                <a:gd name="T51" fmla="*/ 501 h 823"/>
                <a:gd name="T52" fmla="*/ 430 w 860"/>
                <a:gd name="T53" fmla="*/ 269 h 823"/>
                <a:gd name="T54" fmla="*/ 788 w 860"/>
                <a:gd name="T55" fmla="*/ 501 h 823"/>
                <a:gd name="T56" fmla="*/ 100 w 860"/>
                <a:gd name="T57" fmla="*/ 358 h 823"/>
                <a:gd name="T58" fmla="*/ 199 w 860"/>
                <a:gd name="T59" fmla="*/ 429 h 823"/>
                <a:gd name="T60" fmla="*/ 100 w 860"/>
                <a:gd name="T61" fmla="*/ 358 h 823"/>
                <a:gd name="T62" fmla="*/ 778 w 860"/>
                <a:gd name="T63" fmla="*/ 429 h 823"/>
                <a:gd name="T64" fmla="*/ 600 w 860"/>
                <a:gd name="T65" fmla="*/ 358 h 823"/>
                <a:gd name="T66" fmla="*/ 816 w 860"/>
                <a:gd name="T67" fmla="*/ 286 h 823"/>
                <a:gd name="T68" fmla="*/ 466 w 860"/>
                <a:gd name="T69" fmla="*/ 183 h 823"/>
                <a:gd name="T70" fmla="*/ 483 w 860"/>
                <a:gd name="T71" fmla="*/ 73 h 823"/>
                <a:gd name="T72" fmla="*/ 645 w 860"/>
                <a:gd name="T73" fmla="*/ 53 h 823"/>
                <a:gd name="T74" fmla="*/ 430 w 860"/>
                <a:gd name="T75" fmla="*/ 0 h 823"/>
                <a:gd name="T76" fmla="*/ 394 w 860"/>
                <a:gd name="T77" fmla="*/ 183 h 823"/>
                <a:gd name="T78" fmla="*/ 44 w 860"/>
                <a:gd name="T79" fmla="*/ 286 h 823"/>
                <a:gd name="T80" fmla="*/ 0 w 860"/>
                <a:gd name="T81" fmla="*/ 823 h 823"/>
                <a:gd name="T82" fmla="*/ 860 w 860"/>
                <a:gd name="T83" fmla="*/ 448 h 8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0" h="823">
                  <a:moveTo>
                    <a:pt x="394" y="465"/>
                  </a:moveTo>
                  <a:lnTo>
                    <a:pt x="466" y="465"/>
                  </a:lnTo>
                  <a:lnTo>
                    <a:pt x="466" y="393"/>
                  </a:lnTo>
                  <a:lnTo>
                    <a:pt x="394" y="393"/>
                  </a:lnTo>
                  <a:lnTo>
                    <a:pt x="394" y="465"/>
                  </a:lnTo>
                  <a:close/>
                  <a:moveTo>
                    <a:pt x="537" y="716"/>
                  </a:moveTo>
                  <a:lnTo>
                    <a:pt x="609" y="716"/>
                  </a:lnTo>
                  <a:lnTo>
                    <a:pt x="609" y="644"/>
                  </a:lnTo>
                  <a:lnTo>
                    <a:pt x="537" y="644"/>
                  </a:lnTo>
                  <a:lnTo>
                    <a:pt x="537" y="716"/>
                  </a:lnTo>
                  <a:close/>
                  <a:moveTo>
                    <a:pt x="537" y="608"/>
                  </a:moveTo>
                  <a:lnTo>
                    <a:pt x="609" y="608"/>
                  </a:lnTo>
                  <a:lnTo>
                    <a:pt x="609" y="537"/>
                  </a:lnTo>
                  <a:lnTo>
                    <a:pt x="537" y="537"/>
                  </a:lnTo>
                  <a:lnTo>
                    <a:pt x="537" y="608"/>
                  </a:lnTo>
                  <a:close/>
                  <a:moveTo>
                    <a:pt x="716" y="644"/>
                  </a:moveTo>
                  <a:lnTo>
                    <a:pt x="645" y="644"/>
                  </a:lnTo>
                  <a:lnTo>
                    <a:pt x="645" y="716"/>
                  </a:lnTo>
                  <a:lnTo>
                    <a:pt x="716" y="716"/>
                  </a:lnTo>
                  <a:lnTo>
                    <a:pt x="716" y="644"/>
                  </a:lnTo>
                  <a:close/>
                  <a:moveTo>
                    <a:pt x="716" y="537"/>
                  </a:moveTo>
                  <a:lnTo>
                    <a:pt x="645" y="537"/>
                  </a:lnTo>
                  <a:lnTo>
                    <a:pt x="645" y="608"/>
                  </a:lnTo>
                  <a:lnTo>
                    <a:pt x="716" y="608"/>
                  </a:lnTo>
                  <a:lnTo>
                    <a:pt x="716" y="537"/>
                  </a:lnTo>
                  <a:close/>
                  <a:moveTo>
                    <a:pt x="251" y="716"/>
                  </a:moveTo>
                  <a:lnTo>
                    <a:pt x="322" y="716"/>
                  </a:lnTo>
                  <a:lnTo>
                    <a:pt x="322" y="644"/>
                  </a:lnTo>
                  <a:lnTo>
                    <a:pt x="251" y="644"/>
                  </a:lnTo>
                  <a:lnTo>
                    <a:pt x="251" y="716"/>
                  </a:lnTo>
                  <a:close/>
                  <a:moveTo>
                    <a:pt x="251" y="608"/>
                  </a:moveTo>
                  <a:lnTo>
                    <a:pt x="322" y="608"/>
                  </a:lnTo>
                  <a:lnTo>
                    <a:pt x="322" y="537"/>
                  </a:lnTo>
                  <a:lnTo>
                    <a:pt x="251" y="537"/>
                  </a:lnTo>
                  <a:lnTo>
                    <a:pt x="251" y="608"/>
                  </a:lnTo>
                  <a:close/>
                  <a:moveTo>
                    <a:pt x="143" y="716"/>
                  </a:moveTo>
                  <a:lnTo>
                    <a:pt x="215" y="716"/>
                  </a:lnTo>
                  <a:lnTo>
                    <a:pt x="215" y="644"/>
                  </a:lnTo>
                  <a:lnTo>
                    <a:pt x="143" y="644"/>
                  </a:lnTo>
                  <a:lnTo>
                    <a:pt x="143" y="716"/>
                  </a:lnTo>
                  <a:close/>
                  <a:moveTo>
                    <a:pt x="143" y="608"/>
                  </a:moveTo>
                  <a:lnTo>
                    <a:pt x="215" y="608"/>
                  </a:lnTo>
                  <a:lnTo>
                    <a:pt x="215" y="537"/>
                  </a:lnTo>
                  <a:lnTo>
                    <a:pt x="143" y="537"/>
                  </a:lnTo>
                  <a:lnTo>
                    <a:pt x="143" y="608"/>
                  </a:lnTo>
                  <a:close/>
                  <a:moveTo>
                    <a:pt x="788" y="752"/>
                  </a:moveTo>
                  <a:lnTo>
                    <a:pt x="466" y="752"/>
                  </a:lnTo>
                  <a:lnTo>
                    <a:pt x="466" y="537"/>
                  </a:lnTo>
                  <a:lnTo>
                    <a:pt x="394" y="537"/>
                  </a:lnTo>
                  <a:lnTo>
                    <a:pt x="394" y="752"/>
                  </a:lnTo>
                  <a:lnTo>
                    <a:pt x="72" y="752"/>
                  </a:lnTo>
                  <a:lnTo>
                    <a:pt x="72" y="501"/>
                  </a:lnTo>
                  <a:lnTo>
                    <a:pt x="232" y="501"/>
                  </a:lnTo>
                  <a:lnTo>
                    <a:pt x="430" y="269"/>
                  </a:lnTo>
                  <a:lnTo>
                    <a:pt x="628" y="501"/>
                  </a:lnTo>
                  <a:lnTo>
                    <a:pt x="788" y="501"/>
                  </a:lnTo>
                  <a:lnTo>
                    <a:pt x="788" y="752"/>
                  </a:lnTo>
                  <a:close/>
                  <a:moveTo>
                    <a:pt x="100" y="358"/>
                  </a:moveTo>
                  <a:lnTo>
                    <a:pt x="260" y="358"/>
                  </a:lnTo>
                  <a:lnTo>
                    <a:pt x="199" y="429"/>
                  </a:lnTo>
                  <a:lnTo>
                    <a:pt x="82" y="429"/>
                  </a:lnTo>
                  <a:lnTo>
                    <a:pt x="100" y="358"/>
                  </a:lnTo>
                  <a:close/>
                  <a:moveTo>
                    <a:pt x="760" y="358"/>
                  </a:moveTo>
                  <a:lnTo>
                    <a:pt x="778" y="429"/>
                  </a:lnTo>
                  <a:lnTo>
                    <a:pt x="661" y="429"/>
                  </a:lnTo>
                  <a:lnTo>
                    <a:pt x="600" y="358"/>
                  </a:lnTo>
                  <a:lnTo>
                    <a:pt x="760" y="358"/>
                  </a:lnTo>
                  <a:close/>
                  <a:moveTo>
                    <a:pt x="816" y="286"/>
                  </a:moveTo>
                  <a:lnTo>
                    <a:pt x="539" y="286"/>
                  </a:lnTo>
                  <a:lnTo>
                    <a:pt x="466" y="183"/>
                  </a:lnTo>
                  <a:lnTo>
                    <a:pt x="466" y="59"/>
                  </a:lnTo>
                  <a:cubicBezTo>
                    <a:pt x="466" y="62"/>
                    <a:pt x="477" y="67"/>
                    <a:pt x="483" y="73"/>
                  </a:cubicBezTo>
                  <a:cubicBezTo>
                    <a:pt x="512" y="101"/>
                    <a:pt x="537" y="125"/>
                    <a:pt x="645" y="125"/>
                  </a:cubicBezTo>
                  <a:lnTo>
                    <a:pt x="645" y="53"/>
                  </a:lnTo>
                  <a:cubicBezTo>
                    <a:pt x="573" y="53"/>
                    <a:pt x="550" y="47"/>
                    <a:pt x="533" y="31"/>
                  </a:cubicBezTo>
                  <a:cubicBezTo>
                    <a:pt x="511" y="9"/>
                    <a:pt x="488" y="0"/>
                    <a:pt x="430" y="0"/>
                  </a:cubicBezTo>
                  <a:lnTo>
                    <a:pt x="394" y="0"/>
                  </a:lnTo>
                  <a:lnTo>
                    <a:pt x="394" y="183"/>
                  </a:lnTo>
                  <a:lnTo>
                    <a:pt x="322" y="286"/>
                  </a:lnTo>
                  <a:lnTo>
                    <a:pt x="44" y="286"/>
                  </a:lnTo>
                  <a:lnTo>
                    <a:pt x="1" y="458"/>
                  </a:lnTo>
                  <a:lnTo>
                    <a:pt x="0" y="823"/>
                  </a:lnTo>
                  <a:lnTo>
                    <a:pt x="860" y="823"/>
                  </a:lnTo>
                  <a:lnTo>
                    <a:pt x="860" y="448"/>
                  </a:lnTo>
                  <a:lnTo>
                    <a:pt x="816" y="2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36517" y="4186095"/>
            <a:ext cx="2700089" cy="672132"/>
            <a:chOff x="236518" y="4273102"/>
            <a:chExt cx="2797515" cy="672132"/>
          </a:xfrm>
        </p:grpSpPr>
        <p:sp>
          <p:nvSpPr>
            <p:cNvPr id="364" name="Rectangle 9"/>
            <p:cNvSpPr>
              <a:spLocks noChangeArrowheads="1"/>
            </p:cNvSpPr>
            <p:nvPr/>
          </p:nvSpPr>
          <p:spPr bwMode="auto">
            <a:xfrm>
              <a:off x="240637" y="4277221"/>
              <a:ext cx="2793396" cy="66801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40A7E1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sp>
          <p:nvSpPr>
            <p:cNvPr id="366" name="Rectangle 9"/>
            <p:cNvSpPr>
              <a:spLocks noChangeArrowheads="1"/>
            </p:cNvSpPr>
            <p:nvPr/>
          </p:nvSpPr>
          <p:spPr bwMode="auto">
            <a:xfrm>
              <a:off x="236518" y="4273102"/>
              <a:ext cx="659997" cy="668013"/>
            </a:xfrm>
            <a:prstGeom prst="rect">
              <a:avLst/>
            </a:prstGeom>
            <a:solidFill>
              <a:srgbClr val="40A7E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 dirty="0"/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388363" y="4325421"/>
              <a:ext cx="2645670" cy="576293"/>
              <a:chOff x="388363" y="4325421"/>
              <a:chExt cx="2645670" cy="576293"/>
            </a:xfrm>
          </p:grpSpPr>
          <p:sp>
            <p:nvSpPr>
              <p:cNvPr id="365" name="TextBox 364"/>
              <p:cNvSpPr txBox="1"/>
              <p:nvPr/>
            </p:nvSpPr>
            <p:spPr>
              <a:xfrm>
                <a:off x="955826" y="4325421"/>
                <a:ext cx="2078207" cy="576293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rtlCol="0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Внеурочная</a:t>
                </a:r>
              </a:p>
              <a:p>
                <a:r>
                  <a:rPr lang="ru-RU" sz="14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a typeface="Open Sans" panose="020B0606030504020204" pitchFamily="34" charset="0"/>
                    <a:cs typeface="Open Sans" panose="020B0606030504020204" pitchFamily="34" charset="0"/>
                  </a:rPr>
                  <a:t>деятельность</a:t>
                </a:r>
                <a:endPara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94" name="Freeform 54"/>
              <p:cNvSpPr>
                <a:spLocks noEditPoints="1"/>
              </p:cNvSpPr>
              <p:nvPr/>
            </p:nvSpPr>
            <p:spPr bwMode="auto">
              <a:xfrm>
                <a:off x="388363" y="4442316"/>
                <a:ext cx="390127" cy="391930"/>
              </a:xfrm>
              <a:custGeom>
                <a:avLst/>
                <a:gdLst>
                  <a:gd name="T0" fmla="*/ 358 w 860"/>
                  <a:gd name="T1" fmla="*/ 322 h 859"/>
                  <a:gd name="T2" fmla="*/ 358 w 860"/>
                  <a:gd name="T3" fmla="*/ 250 h 859"/>
                  <a:gd name="T4" fmla="*/ 287 w 860"/>
                  <a:gd name="T5" fmla="*/ 250 h 859"/>
                  <a:gd name="T6" fmla="*/ 287 w 860"/>
                  <a:gd name="T7" fmla="*/ 322 h 859"/>
                  <a:gd name="T8" fmla="*/ 358 w 860"/>
                  <a:gd name="T9" fmla="*/ 322 h 859"/>
                  <a:gd name="T10" fmla="*/ 215 w 860"/>
                  <a:gd name="T11" fmla="*/ 394 h 859"/>
                  <a:gd name="T12" fmla="*/ 144 w 860"/>
                  <a:gd name="T13" fmla="*/ 394 h 859"/>
                  <a:gd name="T14" fmla="*/ 144 w 860"/>
                  <a:gd name="T15" fmla="*/ 465 h 859"/>
                  <a:gd name="T16" fmla="*/ 215 w 860"/>
                  <a:gd name="T17" fmla="*/ 465 h 859"/>
                  <a:gd name="T18" fmla="*/ 215 w 860"/>
                  <a:gd name="T19" fmla="*/ 394 h 859"/>
                  <a:gd name="T20" fmla="*/ 251 w 860"/>
                  <a:gd name="T21" fmla="*/ 143 h 859"/>
                  <a:gd name="T22" fmla="*/ 394 w 860"/>
                  <a:gd name="T23" fmla="*/ 143 h 859"/>
                  <a:gd name="T24" fmla="*/ 394 w 860"/>
                  <a:gd name="T25" fmla="*/ 71 h 859"/>
                  <a:gd name="T26" fmla="*/ 251 w 860"/>
                  <a:gd name="T27" fmla="*/ 71 h 859"/>
                  <a:gd name="T28" fmla="*/ 251 w 860"/>
                  <a:gd name="T29" fmla="*/ 0 h 859"/>
                  <a:gd name="T30" fmla="*/ 179 w 860"/>
                  <a:gd name="T31" fmla="*/ 0 h 859"/>
                  <a:gd name="T32" fmla="*/ 179 w 860"/>
                  <a:gd name="T33" fmla="*/ 179 h 859"/>
                  <a:gd name="T34" fmla="*/ 251 w 860"/>
                  <a:gd name="T35" fmla="*/ 179 h 859"/>
                  <a:gd name="T36" fmla="*/ 251 w 860"/>
                  <a:gd name="T37" fmla="*/ 143 h 859"/>
                  <a:gd name="T38" fmla="*/ 215 w 860"/>
                  <a:gd name="T39" fmla="*/ 250 h 859"/>
                  <a:gd name="T40" fmla="*/ 144 w 860"/>
                  <a:gd name="T41" fmla="*/ 250 h 859"/>
                  <a:gd name="T42" fmla="*/ 144 w 860"/>
                  <a:gd name="T43" fmla="*/ 322 h 859"/>
                  <a:gd name="T44" fmla="*/ 215 w 860"/>
                  <a:gd name="T45" fmla="*/ 322 h 859"/>
                  <a:gd name="T46" fmla="*/ 215 w 860"/>
                  <a:gd name="T47" fmla="*/ 250 h 859"/>
                  <a:gd name="T48" fmla="*/ 609 w 860"/>
                  <a:gd name="T49" fmla="*/ 429 h 859"/>
                  <a:gd name="T50" fmla="*/ 537 w 860"/>
                  <a:gd name="T51" fmla="*/ 429 h 859"/>
                  <a:gd name="T52" fmla="*/ 537 w 860"/>
                  <a:gd name="T53" fmla="*/ 588 h 859"/>
                  <a:gd name="T54" fmla="*/ 620 w 860"/>
                  <a:gd name="T55" fmla="*/ 670 h 859"/>
                  <a:gd name="T56" fmla="*/ 670 w 860"/>
                  <a:gd name="T57" fmla="*/ 619 h 859"/>
                  <a:gd name="T58" fmla="*/ 609 w 860"/>
                  <a:gd name="T59" fmla="*/ 558 h 859"/>
                  <a:gd name="T60" fmla="*/ 609 w 860"/>
                  <a:gd name="T61" fmla="*/ 429 h 859"/>
                  <a:gd name="T62" fmla="*/ 573 w 860"/>
                  <a:gd name="T63" fmla="*/ 788 h 859"/>
                  <a:gd name="T64" fmla="*/ 358 w 860"/>
                  <a:gd name="T65" fmla="*/ 573 h 859"/>
                  <a:gd name="T66" fmla="*/ 573 w 860"/>
                  <a:gd name="T67" fmla="*/ 358 h 859"/>
                  <a:gd name="T68" fmla="*/ 788 w 860"/>
                  <a:gd name="T69" fmla="*/ 573 h 859"/>
                  <a:gd name="T70" fmla="*/ 573 w 860"/>
                  <a:gd name="T71" fmla="*/ 788 h 859"/>
                  <a:gd name="T72" fmla="*/ 712 w 860"/>
                  <a:gd name="T73" fmla="*/ 322 h 859"/>
                  <a:gd name="T74" fmla="*/ 716 w 860"/>
                  <a:gd name="T75" fmla="*/ 322 h 859"/>
                  <a:gd name="T76" fmla="*/ 716 w 860"/>
                  <a:gd name="T77" fmla="*/ 71 h 859"/>
                  <a:gd name="T78" fmla="*/ 537 w 860"/>
                  <a:gd name="T79" fmla="*/ 71 h 859"/>
                  <a:gd name="T80" fmla="*/ 537 w 860"/>
                  <a:gd name="T81" fmla="*/ 0 h 859"/>
                  <a:gd name="T82" fmla="*/ 466 w 860"/>
                  <a:gd name="T83" fmla="*/ 0 h 859"/>
                  <a:gd name="T84" fmla="*/ 466 w 860"/>
                  <a:gd name="T85" fmla="*/ 179 h 859"/>
                  <a:gd name="T86" fmla="*/ 537 w 860"/>
                  <a:gd name="T87" fmla="*/ 179 h 859"/>
                  <a:gd name="T88" fmla="*/ 537 w 860"/>
                  <a:gd name="T89" fmla="*/ 143 h 859"/>
                  <a:gd name="T90" fmla="*/ 645 w 860"/>
                  <a:gd name="T91" fmla="*/ 143 h 859"/>
                  <a:gd name="T92" fmla="*/ 645 w 860"/>
                  <a:gd name="T93" fmla="*/ 296 h 859"/>
                  <a:gd name="T94" fmla="*/ 573 w 860"/>
                  <a:gd name="T95" fmla="*/ 286 h 859"/>
                  <a:gd name="T96" fmla="*/ 289 w 860"/>
                  <a:gd name="T97" fmla="*/ 537 h 859"/>
                  <a:gd name="T98" fmla="*/ 72 w 860"/>
                  <a:gd name="T99" fmla="*/ 537 h 859"/>
                  <a:gd name="T100" fmla="*/ 72 w 860"/>
                  <a:gd name="T101" fmla="*/ 143 h 859"/>
                  <a:gd name="T102" fmla="*/ 108 w 860"/>
                  <a:gd name="T103" fmla="*/ 143 h 859"/>
                  <a:gd name="T104" fmla="*/ 108 w 860"/>
                  <a:gd name="T105" fmla="*/ 71 h 859"/>
                  <a:gd name="T106" fmla="*/ 0 w 860"/>
                  <a:gd name="T107" fmla="*/ 71 h 859"/>
                  <a:gd name="T108" fmla="*/ 0 w 860"/>
                  <a:gd name="T109" fmla="*/ 609 h 859"/>
                  <a:gd name="T110" fmla="*/ 289 w 860"/>
                  <a:gd name="T111" fmla="*/ 609 h 859"/>
                  <a:gd name="T112" fmla="*/ 573 w 860"/>
                  <a:gd name="T113" fmla="*/ 859 h 859"/>
                  <a:gd name="T114" fmla="*/ 860 w 860"/>
                  <a:gd name="T115" fmla="*/ 573 h 859"/>
                  <a:gd name="T116" fmla="*/ 712 w 860"/>
                  <a:gd name="T117" fmla="*/ 322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60" h="859">
                    <a:moveTo>
                      <a:pt x="358" y="322"/>
                    </a:moveTo>
                    <a:lnTo>
                      <a:pt x="358" y="250"/>
                    </a:lnTo>
                    <a:lnTo>
                      <a:pt x="287" y="250"/>
                    </a:lnTo>
                    <a:lnTo>
                      <a:pt x="287" y="322"/>
                    </a:lnTo>
                    <a:lnTo>
                      <a:pt x="358" y="322"/>
                    </a:lnTo>
                    <a:close/>
                    <a:moveTo>
                      <a:pt x="215" y="394"/>
                    </a:moveTo>
                    <a:lnTo>
                      <a:pt x="144" y="394"/>
                    </a:lnTo>
                    <a:lnTo>
                      <a:pt x="144" y="465"/>
                    </a:lnTo>
                    <a:lnTo>
                      <a:pt x="215" y="465"/>
                    </a:lnTo>
                    <a:lnTo>
                      <a:pt x="215" y="394"/>
                    </a:lnTo>
                    <a:close/>
                    <a:moveTo>
                      <a:pt x="251" y="143"/>
                    </a:moveTo>
                    <a:lnTo>
                      <a:pt x="394" y="143"/>
                    </a:lnTo>
                    <a:lnTo>
                      <a:pt x="394" y="71"/>
                    </a:lnTo>
                    <a:lnTo>
                      <a:pt x="251" y="71"/>
                    </a:lnTo>
                    <a:lnTo>
                      <a:pt x="251" y="0"/>
                    </a:lnTo>
                    <a:lnTo>
                      <a:pt x="179" y="0"/>
                    </a:lnTo>
                    <a:lnTo>
                      <a:pt x="179" y="179"/>
                    </a:lnTo>
                    <a:lnTo>
                      <a:pt x="251" y="179"/>
                    </a:lnTo>
                    <a:lnTo>
                      <a:pt x="251" y="143"/>
                    </a:lnTo>
                    <a:close/>
                    <a:moveTo>
                      <a:pt x="215" y="250"/>
                    </a:moveTo>
                    <a:lnTo>
                      <a:pt x="144" y="250"/>
                    </a:lnTo>
                    <a:lnTo>
                      <a:pt x="144" y="322"/>
                    </a:lnTo>
                    <a:lnTo>
                      <a:pt x="215" y="322"/>
                    </a:lnTo>
                    <a:lnTo>
                      <a:pt x="215" y="250"/>
                    </a:lnTo>
                    <a:close/>
                    <a:moveTo>
                      <a:pt x="609" y="429"/>
                    </a:moveTo>
                    <a:lnTo>
                      <a:pt x="537" y="429"/>
                    </a:lnTo>
                    <a:lnTo>
                      <a:pt x="537" y="588"/>
                    </a:lnTo>
                    <a:lnTo>
                      <a:pt x="620" y="670"/>
                    </a:lnTo>
                    <a:lnTo>
                      <a:pt x="670" y="619"/>
                    </a:lnTo>
                    <a:lnTo>
                      <a:pt x="609" y="558"/>
                    </a:lnTo>
                    <a:lnTo>
                      <a:pt x="609" y="429"/>
                    </a:lnTo>
                    <a:close/>
                    <a:moveTo>
                      <a:pt x="573" y="788"/>
                    </a:moveTo>
                    <a:cubicBezTo>
                      <a:pt x="455" y="788"/>
                      <a:pt x="358" y="691"/>
                      <a:pt x="358" y="573"/>
                    </a:cubicBezTo>
                    <a:cubicBezTo>
                      <a:pt x="358" y="454"/>
                      <a:pt x="455" y="358"/>
                      <a:pt x="573" y="358"/>
                    </a:cubicBezTo>
                    <a:cubicBezTo>
                      <a:pt x="692" y="358"/>
                      <a:pt x="788" y="454"/>
                      <a:pt x="788" y="573"/>
                    </a:cubicBezTo>
                    <a:cubicBezTo>
                      <a:pt x="788" y="691"/>
                      <a:pt x="692" y="788"/>
                      <a:pt x="573" y="788"/>
                    </a:cubicBezTo>
                    <a:close/>
                    <a:moveTo>
                      <a:pt x="712" y="322"/>
                    </a:moveTo>
                    <a:lnTo>
                      <a:pt x="716" y="322"/>
                    </a:lnTo>
                    <a:lnTo>
                      <a:pt x="716" y="71"/>
                    </a:lnTo>
                    <a:lnTo>
                      <a:pt x="537" y="71"/>
                    </a:lnTo>
                    <a:lnTo>
                      <a:pt x="537" y="0"/>
                    </a:lnTo>
                    <a:lnTo>
                      <a:pt x="466" y="0"/>
                    </a:lnTo>
                    <a:lnTo>
                      <a:pt x="466" y="179"/>
                    </a:lnTo>
                    <a:lnTo>
                      <a:pt x="537" y="179"/>
                    </a:lnTo>
                    <a:lnTo>
                      <a:pt x="537" y="143"/>
                    </a:lnTo>
                    <a:lnTo>
                      <a:pt x="645" y="143"/>
                    </a:lnTo>
                    <a:lnTo>
                      <a:pt x="645" y="296"/>
                    </a:lnTo>
                    <a:cubicBezTo>
                      <a:pt x="609" y="290"/>
                      <a:pt x="598" y="286"/>
                      <a:pt x="573" y="286"/>
                    </a:cubicBezTo>
                    <a:cubicBezTo>
                      <a:pt x="427" y="286"/>
                      <a:pt x="307" y="394"/>
                      <a:pt x="289" y="537"/>
                    </a:cubicBezTo>
                    <a:lnTo>
                      <a:pt x="72" y="537"/>
                    </a:lnTo>
                    <a:lnTo>
                      <a:pt x="72" y="143"/>
                    </a:lnTo>
                    <a:lnTo>
                      <a:pt x="108" y="143"/>
                    </a:lnTo>
                    <a:lnTo>
                      <a:pt x="108" y="71"/>
                    </a:lnTo>
                    <a:lnTo>
                      <a:pt x="0" y="71"/>
                    </a:lnTo>
                    <a:lnTo>
                      <a:pt x="0" y="609"/>
                    </a:lnTo>
                    <a:lnTo>
                      <a:pt x="289" y="609"/>
                    </a:lnTo>
                    <a:cubicBezTo>
                      <a:pt x="307" y="752"/>
                      <a:pt x="427" y="859"/>
                      <a:pt x="573" y="859"/>
                    </a:cubicBezTo>
                    <a:cubicBezTo>
                      <a:pt x="731" y="859"/>
                      <a:pt x="860" y="731"/>
                      <a:pt x="860" y="573"/>
                    </a:cubicBezTo>
                    <a:cubicBezTo>
                      <a:pt x="860" y="465"/>
                      <a:pt x="800" y="358"/>
                      <a:pt x="712" y="3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901414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Прямоугольник 372"/>
          <p:cNvSpPr/>
          <p:nvPr/>
        </p:nvSpPr>
        <p:spPr>
          <a:xfrm>
            <a:off x="137987" y="1581374"/>
            <a:ext cx="3110822" cy="540103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71" name="Прямоугольник 370"/>
          <p:cNvSpPr/>
          <p:nvPr/>
        </p:nvSpPr>
        <p:spPr>
          <a:xfrm>
            <a:off x="3241154" y="1578517"/>
            <a:ext cx="8791032" cy="542960"/>
          </a:xfrm>
          <a:prstGeom prst="rect">
            <a:avLst/>
          </a:prstGeom>
          <a:solidFill>
            <a:srgbClr val="D8EB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Формируя функциональную грамотность обучающихся, мы решаем задачи стратегического развития Российской Федерации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51" y="6790921"/>
            <a:ext cx="12192000" cy="97559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762266" y="138301"/>
            <a:ext cx="9269919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ru-RU" sz="2800" b="1" dirty="0">
                <a:solidFill>
                  <a:srgbClr val="0000CC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Функциональная грамотность в контексте национального проекта «Образование</a:t>
            </a:r>
            <a:r>
              <a:rPr lang="ru-RU" sz="2800" b="1" dirty="0" smtClean="0">
                <a:solidFill>
                  <a:srgbClr val="0000CC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»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defRPr/>
            </a:pPr>
            <a:r>
              <a:rPr lang="ru-RU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А</a:t>
            </a:r>
            <a:r>
              <a:rPr lang="en-US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 </a:t>
            </a:r>
            <a:r>
              <a:rPr lang="ru-RU" sz="2800" b="1" i="1" dirty="0" smtClean="0">
                <a:solidFill>
                  <a:srgbClr val="0066FF"/>
                </a:solidFill>
                <a:latin typeface="Arial" panose="020B0604020202020204" pitchFamily="34" charset="0"/>
                <a:ea typeface="Open Sans Condensed" pitchFamily="34" charset="0"/>
                <a:cs typeface="Arial" panose="020B0604020202020204" pitchFamily="34" charset="0"/>
              </a:rPr>
              <a:t>зачем???</a:t>
            </a:r>
            <a:endParaRPr lang="ru-RU" sz="2800" b="1" i="1" dirty="0">
              <a:solidFill>
                <a:srgbClr val="0066FF"/>
              </a:solidFill>
              <a:latin typeface="Arial" panose="020B0604020202020204" pitchFamily="34" charset="0"/>
              <a:ea typeface="Open Sans Condensed" pitchFamily="34" charset="0"/>
              <a:cs typeface="Arial" panose="020B0604020202020204" pitchFamily="34" charset="0"/>
            </a:endParaRPr>
          </a:p>
        </p:txBody>
      </p:sp>
      <p:grpSp>
        <p:nvGrpSpPr>
          <p:cNvPr id="47344" name="Группа 47343"/>
          <p:cNvGrpSpPr/>
          <p:nvPr/>
        </p:nvGrpSpPr>
        <p:grpSpPr>
          <a:xfrm>
            <a:off x="96040" y="1142884"/>
            <a:ext cx="3048518" cy="934400"/>
            <a:chOff x="244475" y="989013"/>
            <a:chExt cx="2955925" cy="939800"/>
          </a:xfrm>
        </p:grpSpPr>
        <p:sp>
          <p:nvSpPr>
            <p:cNvPr id="5" name="AutoShape 6"/>
            <p:cNvSpPr>
              <a:spLocks noChangeAspect="1" noChangeArrowheads="1" noTextEdit="1"/>
            </p:cNvSpPr>
            <p:nvPr/>
          </p:nvSpPr>
          <p:spPr bwMode="auto">
            <a:xfrm>
              <a:off x="244475" y="989013"/>
              <a:ext cx="2933700" cy="93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6" name="Group 208"/>
            <p:cNvGrpSpPr>
              <a:grpSpLocks/>
            </p:cNvGrpSpPr>
            <p:nvPr/>
          </p:nvGrpSpPr>
          <p:grpSpPr bwMode="auto">
            <a:xfrm>
              <a:off x="1387475" y="989013"/>
              <a:ext cx="1216025" cy="939799"/>
              <a:chOff x="874" y="623"/>
              <a:chExt cx="766" cy="592"/>
            </a:xfrm>
          </p:grpSpPr>
          <p:sp>
            <p:nvSpPr>
              <p:cNvPr id="47144" name="Freeform 8"/>
              <p:cNvSpPr>
                <a:spLocks/>
              </p:cNvSpPr>
              <p:nvPr/>
            </p:nvSpPr>
            <p:spPr bwMode="auto">
              <a:xfrm>
                <a:off x="1282" y="880"/>
                <a:ext cx="70" cy="208"/>
              </a:xfrm>
              <a:custGeom>
                <a:avLst/>
                <a:gdLst>
                  <a:gd name="T0" fmla="*/ 360 w 360"/>
                  <a:gd name="T1" fmla="*/ 25 h 1070"/>
                  <a:gd name="T2" fmla="*/ 360 w 360"/>
                  <a:gd name="T3" fmla="*/ 1070 h 1070"/>
                  <a:gd name="T4" fmla="*/ 312 w 360"/>
                  <a:gd name="T5" fmla="*/ 1065 h 1070"/>
                  <a:gd name="T6" fmla="*/ 312 w 360"/>
                  <a:gd name="T7" fmla="*/ 1065 h 1070"/>
                  <a:gd name="T8" fmla="*/ 128 w 360"/>
                  <a:gd name="T9" fmla="*/ 1065 h 1070"/>
                  <a:gd name="T10" fmla="*/ 0 w 360"/>
                  <a:gd name="T11" fmla="*/ 1065 h 1070"/>
                  <a:gd name="T12" fmla="*/ 0 w 360"/>
                  <a:gd name="T13" fmla="*/ 25 h 1070"/>
                  <a:gd name="T14" fmla="*/ 24 w 360"/>
                  <a:gd name="T15" fmla="*/ 0 h 1070"/>
                  <a:gd name="T16" fmla="*/ 335 w 360"/>
                  <a:gd name="T17" fmla="*/ 0 h 1070"/>
                  <a:gd name="T18" fmla="*/ 360 w 360"/>
                  <a:gd name="T19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60" h="1070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44" y="1066"/>
                      <a:pt x="328" y="1065"/>
                      <a:pt x="312" y="1065"/>
                    </a:cubicBezTo>
                    <a:lnTo>
                      <a:pt x="312" y="1065"/>
                    </a:lnTo>
                    <a:lnTo>
                      <a:pt x="128" y="1065"/>
                    </a:lnTo>
                    <a:lnTo>
                      <a:pt x="0" y="1065"/>
                    </a:ln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9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5" name="Freeform 9"/>
              <p:cNvSpPr>
                <a:spLocks/>
              </p:cNvSpPr>
              <p:nvPr/>
            </p:nvSpPr>
            <p:spPr bwMode="auto">
              <a:xfrm>
                <a:off x="1352" y="880"/>
                <a:ext cx="69" cy="240"/>
              </a:xfrm>
              <a:custGeom>
                <a:avLst/>
                <a:gdLst>
                  <a:gd name="T0" fmla="*/ 360 w 360"/>
                  <a:gd name="T1" fmla="*/ 25 h 1235"/>
                  <a:gd name="T2" fmla="*/ 360 w 360"/>
                  <a:gd name="T3" fmla="*/ 1070 h 1235"/>
                  <a:gd name="T4" fmla="*/ 248 w 360"/>
                  <a:gd name="T5" fmla="*/ 1132 h 1235"/>
                  <a:gd name="T6" fmla="*/ 248 w 360"/>
                  <a:gd name="T7" fmla="*/ 1132 h 1235"/>
                  <a:gd name="T8" fmla="*/ 188 w 360"/>
                  <a:gd name="T9" fmla="*/ 1235 h 1235"/>
                  <a:gd name="T10" fmla="*/ 173 w 360"/>
                  <a:gd name="T11" fmla="*/ 1235 h 1235"/>
                  <a:gd name="T12" fmla="*/ 114 w 360"/>
                  <a:gd name="T13" fmla="*/ 1132 h 1235"/>
                  <a:gd name="T14" fmla="*/ 114 w 360"/>
                  <a:gd name="T15" fmla="*/ 1132 h 1235"/>
                  <a:gd name="T16" fmla="*/ 0 w 360"/>
                  <a:gd name="T17" fmla="*/ 1070 h 1235"/>
                  <a:gd name="T18" fmla="*/ 0 w 360"/>
                  <a:gd name="T19" fmla="*/ 25 h 1235"/>
                  <a:gd name="T20" fmla="*/ 24 w 360"/>
                  <a:gd name="T21" fmla="*/ 0 h 1235"/>
                  <a:gd name="T22" fmla="*/ 335 w 360"/>
                  <a:gd name="T23" fmla="*/ 0 h 1235"/>
                  <a:gd name="T24" fmla="*/ 360 w 360"/>
                  <a:gd name="T25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0" h="1235">
                    <a:moveTo>
                      <a:pt x="360" y="25"/>
                    </a:moveTo>
                    <a:lnTo>
                      <a:pt x="360" y="1070"/>
                    </a:lnTo>
                    <a:cubicBezTo>
                      <a:pt x="316" y="1080"/>
                      <a:pt x="278" y="1101"/>
                      <a:pt x="248" y="1132"/>
                    </a:cubicBezTo>
                    <a:lnTo>
                      <a:pt x="248" y="1132"/>
                    </a:lnTo>
                    <a:cubicBezTo>
                      <a:pt x="220" y="1160"/>
                      <a:pt x="199" y="1195"/>
                      <a:pt x="188" y="1235"/>
                    </a:cubicBezTo>
                    <a:lnTo>
                      <a:pt x="173" y="1235"/>
                    </a:lnTo>
                    <a:cubicBezTo>
                      <a:pt x="163" y="1195"/>
                      <a:pt x="142" y="1160"/>
                      <a:pt x="114" y="1132"/>
                    </a:cubicBezTo>
                    <a:lnTo>
                      <a:pt x="114" y="1132"/>
                    </a:lnTo>
                    <a:cubicBezTo>
                      <a:pt x="83" y="1101"/>
                      <a:pt x="44" y="1079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60" y="12"/>
                      <a:pt x="360" y="25"/>
                    </a:cubicBezTo>
                    <a:close/>
                  </a:path>
                </a:pathLst>
              </a:custGeom>
              <a:solidFill>
                <a:srgbClr val="3765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6" name="Freeform 10"/>
              <p:cNvSpPr>
                <a:spLocks/>
              </p:cNvSpPr>
              <p:nvPr/>
            </p:nvSpPr>
            <p:spPr bwMode="auto">
              <a:xfrm>
                <a:off x="1421" y="880"/>
                <a:ext cx="70" cy="208"/>
              </a:xfrm>
              <a:custGeom>
                <a:avLst/>
                <a:gdLst>
                  <a:gd name="T0" fmla="*/ 359 w 359"/>
                  <a:gd name="T1" fmla="*/ 25 h 1070"/>
                  <a:gd name="T2" fmla="*/ 359 w 359"/>
                  <a:gd name="T3" fmla="*/ 1065 h 1070"/>
                  <a:gd name="T4" fmla="*/ 49 w 359"/>
                  <a:gd name="T5" fmla="*/ 1065 h 1070"/>
                  <a:gd name="T6" fmla="*/ 49 w 359"/>
                  <a:gd name="T7" fmla="*/ 1065 h 1070"/>
                  <a:gd name="T8" fmla="*/ 0 w 359"/>
                  <a:gd name="T9" fmla="*/ 1070 h 1070"/>
                  <a:gd name="T10" fmla="*/ 0 w 359"/>
                  <a:gd name="T11" fmla="*/ 25 h 1070"/>
                  <a:gd name="T12" fmla="*/ 24 w 359"/>
                  <a:gd name="T13" fmla="*/ 0 h 1070"/>
                  <a:gd name="T14" fmla="*/ 335 w 359"/>
                  <a:gd name="T15" fmla="*/ 0 h 1070"/>
                  <a:gd name="T16" fmla="*/ 359 w 359"/>
                  <a:gd name="T17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9" h="1070">
                    <a:moveTo>
                      <a:pt x="359" y="25"/>
                    </a:moveTo>
                    <a:lnTo>
                      <a:pt x="359" y="1065"/>
                    </a:lnTo>
                    <a:lnTo>
                      <a:pt x="49" y="1065"/>
                    </a:lnTo>
                    <a:lnTo>
                      <a:pt x="49" y="1065"/>
                    </a:lnTo>
                    <a:cubicBezTo>
                      <a:pt x="32" y="1065"/>
                      <a:pt x="16" y="1067"/>
                      <a:pt x="0" y="1070"/>
                    </a:cubicBezTo>
                    <a:lnTo>
                      <a:pt x="0" y="25"/>
                    </a:lnTo>
                    <a:cubicBezTo>
                      <a:pt x="0" y="12"/>
                      <a:pt x="11" y="0"/>
                      <a:pt x="24" y="0"/>
                    </a:cubicBezTo>
                    <a:lnTo>
                      <a:pt x="335" y="0"/>
                    </a:lnTo>
                    <a:cubicBezTo>
                      <a:pt x="348" y="0"/>
                      <a:pt x="359" y="12"/>
                      <a:pt x="359" y="25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7" name="Freeform 11"/>
              <p:cNvSpPr>
                <a:spLocks/>
              </p:cNvSpPr>
              <p:nvPr/>
            </p:nvSpPr>
            <p:spPr bwMode="auto">
              <a:xfrm>
                <a:off x="1317" y="880"/>
                <a:ext cx="35" cy="208"/>
              </a:xfrm>
              <a:custGeom>
                <a:avLst/>
                <a:gdLst>
                  <a:gd name="T0" fmla="*/ 180 w 180"/>
                  <a:gd name="T1" fmla="*/ 25 h 1070"/>
                  <a:gd name="T2" fmla="*/ 180 w 180"/>
                  <a:gd name="T3" fmla="*/ 1070 h 1070"/>
                  <a:gd name="T4" fmla="*/ 132 w 180"/>
                  <a:gd name="T5" fmla="*/ 1065 h 1070"/>
                  <a:gd name="T6" fmla="*/ 132 w 180"/>
                  <a:gd name="T7" fmla="*/ 1065 h 1070"/>
                  <a:gd name="T8" fmla="*/ 0 w 180"/>
                  <a:gd name="T9" fmla="*/ 1065 h 1070"/>
                  <a:gd name="T10" fmla="*/ 0 w 180"/>
                  <a:gd name="T11" fmla="*/ 0 h 1070"/>
                  <a:gd name="T12" fmla="*/ 155 w 180"/>
                  <a:gd name="T13" fmla="*/ 0 h 1070"/>
                  <a:gd name="T14" fmla="*/ 180 w 180"/>
                  <a:gd name="T15" fmla="*/ 25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0" h="1070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64" y="1066"/>
                      <a:pt x="148" y="1065"/>
                      <a:pt x="132" y="1065"/>
                    </a:cubicBezTo>
                    <a:lnTo>
                      <a:pt x="132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8" name="Freeform 12"/>
              <p:cNvSpPr>
                <a:spLocks/>
              </p:cNvSpPr>
              <p:nvPr/>
            </p:nvSpPr>
            <p:spPr bwMode="auto">
              <a:xfrm>
                <a:off x="1387" y="880"/>
                <a:ext cx="34" cy="240"/>
              </a:xfrm>
              <a:custGeom>
                <a:avLst/>
                <a:gdLst>
                  <a:gd name="T0" fmla="*/ 180 w 180"/>
                  <a:gd name="T1" fmla="*/ 25 h 1235"/>
                  <a:gd name="T2" fmla="*/ 180 w 180"/>
                  <a:gd name="T3" fmla="*/ 1070 h 1235"/>
                  <a:gd name="T4" fmla="*/ 68 w 180"/>
                  <a:gd name="T5" fmla="*/ 1132 h 1235"/>
                  <a:gd name="T6" fmla="*/ 68 w 180"/>
                  <a:gd name="T7" fmla="*/ 1132 h 1235"/>
                  <a:gd name="T8" fmla="*/ 8 w 180"/>
                  <a:gd name="T9" fmla="*/ 1235 h 1235"/>
                  <a:gd name="T10" fmla="*/ 0 w 180"/>
                  <a:gd name="T11" fmla="*/ 1235 h 1235"/>
                  <a:gd name="T12" fmla="*/ 0 w 180"/>
                  <a:gd name="T13" fmla="*/ 0 h 1235"/>
                  <a:gd name="T14" fmla="*/ 155 w 180"/>
                  <a:gd name="T15" fmla="*/ 0 h 1235"/>
                  <a:gd name="T16" fmla="*/ 180 w 180"/>
                  <a:gd name="T17" fmla="*/ 25 h 1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1235">
                    <a:moveTo>
                      <a:pt x="180" y="25"/>
                    </a:moveTo>
                    <a:lnTo>
                      <a:pt x="180" y="1070"/>
                    </a:lnTo>
                    <a:cubicBezTo>
                      <a:pt x="136" y="1080"/>
                      <a:pt x="98" y="1101"/>
                      <a:pt x="68" y="1132"/>
                    </a:cubicBezTo>
                    <a:lnTo>
                      <a:pt x="68" y="1132"/>
                    </a:lnTo>
                    <a:cubicBezTo>
                      <a:pt x="40" y="1160"/>
                      <a:pt x="19" y="1195"/>
                      <a:pt x="8" y="1235"/>
                    </a:cubicBezTo>
                    <a:lnTo>
                      <a:pt x="0" y="1235"/>
                    </a:lnTo>
                    <a:lnTo>
                      <a:pt x="0" y="0"/>
                    </a:lnTo>
                    <a:lnTo>
                      <a:pt x="155" y="0"/>
                    </a:lnTo>
                    <a:cubicBezTo>
                      <a:pt x="168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2C52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49" name="Freeform 13"/>
              <p:cNvSpPr>
                <a:spLocks/>
              </p:cNvSpPr>
              <p:nvPr/>
            </p:nvSpPr>
            <p:spPr bwMode="auto">
              <a:xfrm>
                <a:off x="1456" y="880"/>
                <a:ext cx="35" cy="207"/>
              </a:xfrm>
              <a:custGeom>
                <a:avLst/>
                <a:gdLst>
                  <a:gd name="T0" fmla="*/ 180 w 180"/>
                  <a:gd name="T1" fmla="*/ 25 h 1065"/>
                  <a:gd name="T2" fmla="*/ 180 w 180"/>
                  <a:gd name="T3" fmla="*/ 1065 h 1065"/>
                  <a:gd name="T4" fmla="*/ 0 w 180"/>
                  <a:gd name="T5" fmla="*/ 1065 h 1065"/>
                  <a:gd name="T6" fmla="*/ 0 w 180"/>
                  <a:gd name="T7" fmla="*/ 0 h 1065"/>
                  <a:gd name="T8" fmla="*/ 156 w 180"/>
                  <a:gd name="T9" fmla="*/ 0 h 1065"/>
                  <a:gd name="T10" fmla="*/ 180 w 180"/>
                  <a:gd name="T11" fmla="*/ 25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1065">
                    <a:moveTo>
                      <a:pt x="180" y="25"/>
                    </a:moveTo>
                    <a:lnTo>
                      <a:pt x="180" y="1065"/>
                    </a:lnTo>
                    <a:lnTo>
                      <a:pt x="0" y="1065"/>
                    </a:lnTo>
                    <a:lnTo>
                      <a:pt x="0" y="0"/>
                    </a:lnTo>
                    <a:lnTo>
                      <a:pt x="156" y="0"/>
                    </a:lnTo>
                    <a:cubicBezTo>
                      <a:pt x="169" y="0"/>
                      <a:pt x="180" y="12"/>
                      <a:pt x="180" y="25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0" name="Rectangle 14"/>
              <p:cNvSpPr>
                <a:spLocks noChangeArrowheads="1"/>
              </p:cNvSpPr>
              <p:nvPr/>
            </p:nvSpPr>
            <p:spPr bwMode="auto">
              <a:xfrm>
                <a:off x="128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1" name="Rectangle 15"/>
              <p:cNvSpPr>
                <a:spLocks noChangeArrowheads="1"/>
              </p:cNvSpPr>
              <p:nvPr/>
            </p:nvSpPr>
            <p:spPr bwMode="auto">
              <a:xfrm>
                <a:off x="128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2" name="Rectangle 16"/>
              <p:cNvSpPr>
                <a:spLocks noChangeArrowheads="1"/>
              </p:cNvSpPr>
              <p:nvPr/>
            </p:nvSpPr>
            <p:spPr bwMode="auto">
              <a:xfrm>
                <a:off x="135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3" name="Rectangle 17"/>
              <p:cNvSpPr>
                <a:spLocks noChangeArrowheads="1"/>
              </p:cNvSpPr>
              <p:nvPr/>
            </p:nvSpPr>
            <p:spPr bwMode="auto">
              <a:xfrm>
                <a:off x="135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4" name="Rectangle 18"/>
              <p:cNvSpPr>
                <a:spLocks noChangeArrowheads="1"/>
              </p:cNvSpPr>
              <p:nvPr/>
            </p:nvSpPr>
            <p:spPr bwMode="auto">
              <a:xfrm>
                <a:off x="1426" y="913"/>
                <a:ext cx="61" cy="28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5" name="Rectangle 19"/>
              <p:cNvSpPr>
                <a:spLocks noChangeArrowheads="1"/>
              </p:cNvSpPr>
              <p:nvPr/>
            </p:nvSpPr>
            <p:spPr bwMode="auto">
              <a:xfrm>
                <a:off x="1426" y="903"/>
                <a:ext cx="61" cy="7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6" name="Rectangle 20"/>
              <p:cNvSpPr>
                <a:spLocks noChangeArrowheads="1"/>
              </p:cNvSpPr>
              <p:nvPr/>
            </p:nvSpPr>
            <p:spPr bwMode="auto">
              <a:xfrm>
                <a:off x="131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7" name="Rectangle 21"/>
              <p:cNvSpPr>
                <a:spLocks noChangeArrowheads="1"/>
              </p:cNvSpPr>
              <p:nvPr/>
            </p:nvSpPr>
            <p:spPr bwMode="auto">
              <a:xfrm>
                <a:off x="131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8" name="Rectangle 22"/>
              <p:cNvSpPr>
                <a:spLocks noChangeArrowheads="1"/>
              </p:cNvSpPr>
              <p:nvPr/>
            </p:nvSpPr>
            <p:spPr bwMode="auto">
              <a:xfrm>
                <a:off x="1387" y="913"/>
                <a:ext cx="30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59" name="Rectangle 23"/>
              <p:cNvSpPr>
                <a:spLocks noChangeArrowheads="1"/>
              </p:cNvSpPr>
              <p:nvPr/>
            </p:nvSpPr>
            <p:spPr bwMode="auto">
              <a:xfrm>
                <a:off x="1387" y="903"/>
                <a:ext cx="30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0" name="Rectangle 24"/>
              <p:cNvSpPr>
                <a:spLocks noChangeArrowheads="1"/>
              </p:cNvSpPr>
              <p:nvPr/>
            </p:nvSpPr>
            <p:spPr bwMode="auto">
              <a:xfrm>
                <a:off x="1456" y="913"/>
                <a:ext cx="31" cy="28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1" name="Rectangle 25"/>
              <p:cNvSpPr>
                <a:spLocks noChangeArrowheads="1"/>
              </p:cNvSpPr>
              <p:nvPr/>
            </p:nvSpPr>
            <p:spPr bwMode="auto">
              <a:xfrm>
                <a:off x="1456" y="903"/>
                <a:ext cx="31" cy="7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2" name="Freeform 26"/>
              <p:cNvSpPr>
                <a:spLocks noEditPoints="1"/>
              </p:cNvSpPr>
              <p:nvPr/>
            </p:nvSpPr>
            <p:spPr bwMode="auto">
              <a:xfrm>
                <a:off x="1491" y="877"/>
                <a:ext cx="120" cy="337"/>
              </a:xfrm>
              <a:custGeom>
                <a:avLst/>
                <a:gdLst>
                  <a:gd name="T0" fmla="*/ 357 w 618"/>
                  <a:gd name="T1" fmla="*/ 22 h 1739"/>
                  <a:gd name="T2" fmla="*/ 524 w 618"/>
                  <a:gd name="T3" fmla="*/ 1080 h 1739"/>
                  <a:gd name="T4" fmla="*/ 160 w 618"/>
                  <a:gd name="T5" fmla="*/ 1080 h 1739"/>
                  <a:gd name="T6" fmla="*/ 2 w 618"/>
                  <a:gd name="T7" fmla="*/ 78 h 1739"/>
                  <a:gd name="T8" fmla="*/ 22 w 618"/>
                  <a:gd name="T9" fmla="*/ 50 h 1739"/>
                  <a:gd name="T10" fmla="*/ 329 w 618"/>
                  <a:gd name="T11" fmla="*/ 2 h 1739"/>
                  <a:gd name="T12" fmla="*/ 357 w 618"/>
                  <a:gd name="T13" fmla="*/ 22 h 1739"/>
                  <a:gd name="T14" fmla="*/ 568 w 618"/>
                  <a:gd name="T15" fmla="*/ 1358 h 1739"/>
                  <a:gd name="T16" fmla="*/ 615 w 618"/>
                  <a:gd name="T17" fmla="*/ 1661 h 1739"/>
                  <a:gd name="T18" fmla="*/ 595 w 618"/>
                  <a:gd name="T19" fmla="*/ 1689 h 1739"/>
                  <a:gd name="T20" fmla="*/ 288 w 618"/>
                  <a:gd name="T21" fmla="*/ 1737 h 1739"/>
                  <a:gd name="T22" fmla="*/ 260 w 618"/>
                  <a:gd name="T23" fmla="*/ 1717 h 1739"/>
                  <a:gd name="T24" fmla="*/ 204 w 618"/>
                  <a:gd name="T25" fmla="*/ 1358 h 1739"/>
                  <a:gd name="T26" fmla="*/ 568 w 618"/>
                  <a:gd name="T27" fmla="*/ 1358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8" h="1739">
                    <a:moveTo>
                      <a:pt x="357" y="22"/>
                    </a:moveTo>
                    <a:lnTo>
                      <a:pt x="524" y="1080"/>
                    </a:lnTo>
                    <a:lnTo>
                      <a:pt x="160" y="1080"/>
                    </a:lnTo>
                    <a:lnTo>
                      <a:pt x="2" y="78"/>
                    </a:lnTo>
                    <a:cubicBezTo>
                      <a:pt x="0" y="65"/>
                      <a:pt x="9" y="52"/>
                      <a:pt x="22" y="50"/>
                    </a:cubicBezTo>
                    <a:lnTo>
                      <a:pt x="329" y="2"/>
                    </a:lnTo>
                    <a:cubicBezTo>
                      <a:pt x="343" y="0"/>
                      <a:pt x="355" y="9"/>
                      <a:pt x="357" y="22"/>
                    </a:cubicBezTo>
                    <a:close/>
                    <a:moveTo>
                      <a:pt x="568" y="1358"/>
                    </a:moveTo>
                    <a:lnTo>
                      <a:pt x="615" y="1661"/>
                    </a:lnTo>
                    <a:cubicBezTo>
                      <a:pt x="618" y="1674"/>
                      <a:pt x="608" y="1687"/>
                      <a:pt x="595" y="1689"/>
                    </a:cubicBezTo>
                    <a:lnTo>
                      <a:pt x="288" y="1737"/>
                    </a:lnTo>
                    <a:cubicBezTo>
                      <a:pt x="275" y="1739"/>
                      <a:pt x="262" y="1730"/>
                      <a:pt x="260" y="1717"/>
                    </a:cubicBezTo>
                    <a:lnTo>
                      <a:pt x="204" y="1358"/>
                    </a:lnTo>
                    <a:lnTo>
                      <a:pt x="568" y="1358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3" name="Freeform 27"/>
              <p:cNvSpPr>
                <a:spLocks noEditPoints="1"/>
              </p:cNvSpPr>
              <p:nvPr/>
            </p:nvSpPr>
            <p:spPr bwMode="auto">
              <a:xfrm>
                <a:off x="1525" y="877"/>
                <a:ext cx="86" cy="332"/>
              </a:xfrm>
              <a:custGeom>
                <a:avLst/>
                <a:gdLst>
                  <a:gd name="T0" fmla="*/ 181 w 442"/>
                  <a:gd name="T1" fmla="*/ 22 h 1713"/>
                  <a:gd name="T2" fmla="*/ 348 w 442"/>
                  <a:gd name="T3" fmla="*/ 1080 h 1713"/>
                  <a:gd name="T4" fmla="*/ 166 w 442"/>
                  <a:gd name="T5" fmla="*/ 1080 h 1713"/>
                  <a:gd name="T6" fmla="*/ 0 w 442"/>
                  <a:gd name="T7" fmla="*/ 26 h 1713"/>
                  <a:gd name="T8" fmla="*/ 153 w 442"/>
                  <a:gd name="T9" fmla="*/ 2 h 1713"/>
                  <a:gd name="T10" fmla="*/ 181 w 442"/>
                  <a:gd name="T11" fmla="*/ 22 h 1713"/>
                  <a:gd name="T12" fmla="*/ 392 w 442"/>
                  <a:gd name="T13" fmla="*/ 1358 h 1713"/>
                  <a:gd name="T14" fmla="*/ 439 w 442"/>
                  <a:gd name="T15" fmla="*/ 1661 h 1713"/>
                  <a:gd name="T16" fmla="*/ 419 w 442"/>
                  <a:gd name="T17" fmla="*/ 1689 h 1713"/>
                  <a:gd name="T18" fmla="*/ 266 w 442"/>
                  <a:gd name="T19" fmla="*/ 1713 h 1713"/>
                  <a:gd name="T20" fmla="*/ 210 w 442"/>
                  <a:gd name="T21" fmla="*/ 1358 h 1713"/>
                  <a:gd name="T22" fmla="*/ 392 w 442"/>
                  <a:gd name="T23" fmla="*/ 1358 h 1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2" h="1713">
                    <a:moveTo>
                      <a:pt x="181" y="22"/>
                    </a:moveTo>
                    <a:lnTo>
                      <a:pt x="348" y="1080"/>
                    </a:lnTo>
                    <a:lnTo>
                      <a:pt x="166" y="1080"/>
                    </a:lnTo>
                    <a:lnTo>
                      <a:pt x="0" y="26"/>
                    </a:lnTo>
                    <a:lnTo>
                      <a:pt x="153" y="2"/>
                    </a:lnTo>
                    <a:cubicBezTo>
                      <a:pt x="167" y="0"/>
                      <a:pt x="179" y="9"/>
                      <a:pt x="181" y="22"/>
                    </a:cubicBezTo>
                    <a:close/>
                    <a:moveTo>
                      <a:pt x="392" y="1358"/>
                    </a:moveTo>
                    <a:lnTo>
                      <a:pt x="439" y="1661"/>
                    </a:lnTo>
                    <a:cubicBezTo>
                      <a:pt x="442" y="1674"/>
                      <a:pt x="432" y="1687"/>
                      <a:pt x="419" y="1689"/>
                    </a:cubicBezTo>
                    <a:lnTo>
                      <a:pt x="266" y="1713"/>
                    </a:lnTo>
                    <a:lnTo>
                      <a:pt x="210" y="1358"/>
                    </a:lnTo>
                    <a:lnTo>
                      <a:pt x="392" y="1358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4" name="Freeform 28"/>
              <p:cNvSpPr>
                <a:spLocks/>
              </p:cNvSpPr>
              <p:nvPr/>
            </p:nvSpPr>
            <p:spPr bwMode="auto">
              <a:xfrm>
                <a:off x="1537" y="1150"/>
                <a:ext cx="65" cy="37"/>
              </a:xfrm>
              <a:custGeom>
                <a:avLst/>
                <a:gdLst>
                  <a:gd name="T0" fmla="*/ 312 w 334"/>
                  <a:gd name="T1" fmla="*/ 0 h 191"/>
                  <a:gd name="T2" fmla="*/ 334 w 334"/>
                  <a:gd name="T3" fmla="*/ 142 h 191"/>
                  <a:gd name="T4" fmla="*/ 22 w 334"/>
                  <a:gd name="T5" fmla="*/ 191 h 191"/>
                  <a:gd name="T6" fmla="*/ 0 w 334"/>
                  <a:gd name="T7" fmla="*/ 49 h 191"/>
                  <a:gd name="T8" fmla="*/ 312 w 334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4" h="191">
                    <a:moveTo>
                      <a:pt x="312" y="0"/>
                    </a:moveTo>
                    <a:lnTo>
                      <a:pt x="334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5" name="Freeform 29"/>
              <p:cNvSpPr>
                <a:spLocks/>
              </p:cNvSpPr>
              <p:nvPr/>
            </p:nvSpPr>
            <p:spPr bwMode="auto">
              <a:xfrm>
                <a:off x="1500" y="910"/>
                <a:ext cx="65" cy="37"/>
              </a:xfrm>
              <a:custGeom>
                <a:avLst/>
                <a:gdLst>
                  <a:gd name="T0" fmla="*/ 312 w 335"/>
                  <a:gd name="T1" fmla="*/ 0 h 191"/>
                  <a:gd name="T2" fmla="*/ 335 w 335"/>
                  <a:gd name="T3" fmla="*/ 142 h 191"/>
                  <a:gd name="T4" fmla="*/ 22 w 335"/>
                  <a:gd name="T5" fmla="*/ 191 h 191"/>
                  <a:gd name="T6" fmla="*/ 0 w 335"/>
                  <a:gd name="T7" fmla="*/ 49 h 191"/>
                  <a:gd name="T8" fmla="*/ 312 w 335"/>
                  <a:gd name="T9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5" h="191">
                    <a:moveTo>
                      <a:pt x="312" y="0"/>
                    </a:moveTo>
                    <a:lnTo>
                      <a:pt x="335" y="142"/>
                    </a:lnTo>
                    <a:lnTo>
                      <a:pt x="22" y="191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6" name="Freeform 30"/>
              <p:cNvSpPr>
                <a:spLocks/>
              </p:cNvSpPr>
              <p:nvPr/>
            </p:nvSpPr>
            <p:spPr bwMode="auto">
              <a:xfrm>
                <a:off x="1536" y="1141"/>
                <a:ext cx="61" cy="15"/>
              </a:xfrm>
              <a:custGeom>
                <a:avLst/>
                <a:gdLst>
                  <a:gd name="T0" fmla="*/ 313 w 317"/>
                  <a:gd name="T1" fmla="*/ 0 h 78"/>
                  <a:gd name="T2" fmla="*/ 317 w 317"/>
                  <a:gd name="T3" fmla="*/ 29 h 78"/>
                  <a:gd name="T4" fmla="*/ 5 w 317"/>
                  <a:gd name="T5" fmla="*/ 78 h 78"/>
                  <a:gd name="T6" fmla="*/ 0 w 317"/>
                  <a:gd name="T7" fmla="*/ 44 h 78"/>
                  <a:gd name="T8" fmla="*/ 274 w 317"/>
                  <a:gd name="T9" fmla="*/ 0 h 78"/>
                  <a:gd name="T10" fmla="*/ 313 w 317"/>
                  <a:gd name="T1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" h="78">
                    <a:moveTo>
                      <a:pt x="313" y="0"/>
                    </a:moveTo>
                    <a:lnTo>
                      <a:pt x="317" y="29"/>
                    </a:lnTo>
                    <a:lnTo>
                      <a:pt x="5" y="78"/>
                    </a:lnTo>
                    <a:lnTo>
                      <a:pt x="0" y="44"/>
                    </a:lnTo>
                    <a:lnTo>
                      <a:pt x="274" y="0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7" name="Freeform 31"/>
              <p:cNvSpPr>
                <a:spLocks/>
              </p:cNvSpPr>
              <p:nvPr/>
            </p:nvSpPr>
            <p:spPr bwMode="auto">
              <a:xfrm>
                <a:off x="1498" y="900"/>
                <a:ext cx="62" cy="16"/>
              </a:xfrm>
              <a:custGeom>
                <a:avLst/>
                <a:gdLst>
                  <a:gd name="T0" fmla="*/ 312 w 317"/>
                  <a:gd name="T1" fmla="*/ 0 h 84"/>
                  <a:gd name="T2" fmla="*/ 317 w 317"/>
                  <a:gd name="T3" fmla="*/ 35 h 84"/>
                  <a:gd name="T4" fmla="*/ 5 w 317"/>
                  <a:gd name="T5" fmla="*/ 84 h 84"/>
                  <a:gd name="T6" fmla="*/ 0 w 317"/>
                  <a:gd name="T7" fmla="*/ 49 h 84"/>
                  <a:gd name="T8" fmla="*/ 312 w 317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84">
                    <a:moveTo>
                      <a:pt x="312" y="0"/>
                    </a:moveTo>
                    <a:lnTo>
                      <a:pt x="317" y="35"/>
                    </a:lnTo>
                    <a:lnTo>
                      <a:pt x="5" y="84"/>
                    </a:lnTo>
                    <a:lnTo>
                      <a:pt x="0" y="49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8" name="Freeform 32"/>
              <p:cNvSpPr>
                <a:spLocks/>
              </p:cNvSpPr>
              <p:nvPr/>
            </p:nvSpPr>
            <p:spPr bwMode="auto">
              <a:xfrm>
                <a:off x="1568" y="1150"/>
                <a:ext cx="34" cy="32"/>
              </a:xfrm>
              <a:custGeom>
                <a:avLst/>
                <a:gdLst>
                  <a:gd name="T0" fmla="*/ 156 w 178"/>
                  <a:gd name="T1" fmla="*/ 0 h 166"/>
                  <a:gd name="T2" fmla="*/ 178 w 178"/>
                  <a:gd name="T3" fmla="*/ 142 h 166"/>
                  <a:gd name="T4" fmla="*/ 22 w 178"/>
                  <a:gd name="T5" fmla="*/ 166 h 166"/>
                  <a:gd name="T6" fmla="*/ 0 w 178"/>
                  <a:gd name="T7" fmla="*/ 25 h 166"/>
                  <a:gd name="T8" fmla="*/ 156 w 178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" h="166">
                    <a:moveTo>
                      <a:pt x="156" y="0"/>
                    </a:moveTo>
                    <a:lnTo>
                      <a:pt x="178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69" name="Freeform 33"/>
              <p:cNvSpPr>
                <a:spLocks/>
              </p:cNvSpPr>
              <p:nvPr/>
            </p:nvSpPr>
            <p:spPr bwMode="auto">
              <a:xfrm>
                <a:off x="1530" y="910"/>
                <a:ext cx="35" cy="32"/>
              </a:xfrm>
              <a:custGeom>
                <a:avLst/>
                <a:gdLst>
                  <a:gd name="T0" fmla="*/ 156 w 179"/>
                  <a:gd name="T1" fmla="*/ 0 h 166"/>
                  <a:gd name="T2" fmla="*/ 179 w 179"/>
                  <a:gd name="T3" fmla="*/ 142 h 166"/>
                  <a:gd name="T4" fmla="*/ 22 w 179"/>
                  <a:gd name="T5" fmla="*/ 166 h 166"/>
                  <a:gd name="T6" fmla="*/ 0 w 179"/>
                  <a:gd name="T7" fmla="*/ 25 h 166"/>
                  <a:gd name="T8" fmla="*/ 156 w 179"/>
                  <a:gd name="T9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66">
                    <a:moveTo>
                      <a:pt x="156" y="0"/>
                    </a:moveTo>
                    <a:lnTo>
                      <a:pt x="179" y="142"/>
                    </a:lnTo>
                    <a:lnTo>
                      <a:pt x="22" y="166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0" name="Freeform 34"/>
              <p:cNvSpPr>
                <a:spLocks/>
              </p:cNvSpPr>
              <p:nvPr/>
            </p:nvSpPr>
            <p:spPr bwMode="auto">
              <a:xfrm>
                <a:off x="1566" y="1141"/>
                <a:ext cx="31" cy="10"/>
              </a:xfrm>
              <a:custGeom>
                <a:avLst/>
                <a:gdLst>
                  <a:gd name="T0" fmla="*/ 157 w 161"/>
                  <a:gd name="T1" fmla="*/ 0 h 53"/>
                  <a:gd name="T2" fmla="*/ 161 w 161"/>
                  <a:gd name="T3" fmla="*/ 29 h 53"/>
                  <a:gd name="T4" fmla="*/ 5 w 161"/>
                  <a:gd name="T5" fmla="*/ 53 h 53"/>
                  <a:gd name="T6" fmla="*/ 0 w 161"/>
                  <a:gd name="T7" fmla="*/ 19 h 53"/>
                  <a:gd name="T8" fmla="*/ 118 w 161"/>
                  <a:gd name="T9" fmla="*/ 0 h 53"/>
                  <a:gd name="T10" fmla="*/ 157 w 161"/>
                  <a:gd name="T11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1" h="53">
                    <a:moveTo>
                      <a:pt x="157" y="0"/>
                    </a:moveTo>
                    <a:lnTo>
                      <a:pt x="161" y="29"/>
                    </a:lnTo>
                    <a:lnTo>
                      <a:pt x="5" y="53"/>
                    </a:lnTo>
                    <a:lnTo>
                      <a:pt x="0" y="19"/>
                    </a:lnTo>
                    <a:lnTo>
                      <a:pt x="118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1" name="Freeform 35"/>
              <p:cNvSpPr>
                <a:spLocks/>
              </p:cNvSpPr>
              <p:nvPr/>
            </p:nvSpPr>
            <p:spPr bwMode="auto">
              <a:xfrm>
                <a:off x="1528" y="900"/>
                <a:ext cx="32" cy="11"/>
              </a:xfrm>
              <a:custGeom>
                <a:avLst/>
                <a:gdLst>
                  <a:gd name="T0" fmla="*/ 156 w 161"/>
                  <a:gd name="T1" fmla="*/ 0 h 59"/>
                  <a:gd name="T2" fmla="*/ 161 w 161"/>
                  <a:gd name="T3" fmla="*/ 35 h 59"/>
                  <a:gd name="T4" fmla="*/ 5 w 161"/>
                  <a:gd name="T5" fmla="*/ 59 h 59"/>
                  <a:gd name="T6" fmla="*/ 0 w 161"/>
                  <a:gd name="T7" fmla="*/ 25 h 59"/>
                  <a:gd name="T8" fmla="*/ 156 w 161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" h="59">
                    <a:moveTo>
                      <a:pt x="156" y="0"/>
                    </a:moveTo>
                    <a:lnTo>
                      <a:pt x="161" y="35"/>
                    </a:lnTo>
                    <a:lnTo>
                      <a:pt x="5" y="59"/>
                    </a:lnTo>
                    <a:lnTo>
                      <a:pt x="0" y="2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2" name="Freeform 36"/>
              <p:cNvSpPr>
                <a:spLocks/>
              </p:cNvSpPr>
              <p:nvPr/>
            </p:nvSpPr>
            <p:spPr bwMode="auto">
              <a:xfrm>
                <a:off x="989" y="631"/>
                <a:ext cx="107" cy="4"/>
              </a:xfrm>
              <a:custGeom>
                <a:avLst/>
                <a:gdLst>
                  <a:gd name="T0" fmla="*/ 552 w 552"/>
                  <a:gd name="T1" fmla="*/ 0 h 24"/>
                  <a:gd name="T2" fmla="*/ 0 w 552"/>
                  <a:gd name="T3" fmla="*/ 0 h 24"/>
                  <a:gd name="T4" fmla="*/ 9 w 552"/>
                  <a:gd name="T5" fmla="*/ 24 h 24"/>
                  <a:gd name="T6" fmla="*/ 552 w 552"/>
                  <a:gd name="T7" fmla="*/ 24 h 24"/>
                  <a:gd name="T8" fmla="*/ 552 w 552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24">
                    <a:moveTo>
                      <a:pt x="552" y="0"/>
                    </a:moveTo>
                    <a:lnTo>
                      <a:pt x="0" y="0"/>
                    </a:lnTo>
                    <a:cubicBezTo>
                      <a:pt x="3" y="7"/>
                      <a:pt x="6" y="15"/>
                      <a:pt x="9" y="24"/>
                    </a:cubicBezTo>
                    <a:lnTo>
                      <a:pt x="552" y="24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3" name="Freeform 37"/>
              <p:cNvSpPr>
                <a:spLocks/>
              </p:cNvSpPr>
              <p:nvPr/>
            </p:nvSpPr>
            <p:spPr bwMode="auto">
              <a:xfrm>
                <a:off x="992" y="640"/>
                <a:ext cx="104" cy="4"/>
              </a:xfrm>
              <a:custGeom>
                <a:avLst/>
                <a:gdLst>
                  <a:gd name="T0" fmla="*/ 537 w 537"/>
                  <a:gd name="T1" fmla="*/ 0 h 23"/>
                  <a:gd name="T2" fmla="*/ 0 w 537"/>
                  <a:gd name="T3" fmla="*/ 0 h 23"/>
                  <a:gd name="T4" fmla="*/ 4 w 537"/>
                  <a:gd name="T5" fmla="*/ 23 h 23"/>
                  <a:gd name="T6" fmla="*/ 537 w 537"/>
                  <a:gd name="T7" fmla="*/ 23 h 23"/>
                  <a:gd name="T8" fmla="*/ 537 w 537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7" h="23">
                    <a:moveTo>
                      <a:pt x="537" y="0"/>
                    </a:moveTo>
                    <a:lnTo>
                      <a:pt x="0" y="0"/>
                    </a:lnTo>
                    <a:cubicBezTo>
                      <a:pt x="2" y="7"/>
                      <a:pt x="3" y="15"/>
                      <a:pt x="4" y="23"/>
                    </a:cubicBezTo>
                    <a:lnTo>
                      <a:pt x="537" y="23"/>
                    </a:lnTo>
                    <a:lnTo>
                      <a:pt x="537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4" name="Freeform 38"/>
              <p:cNvSpPr>
                <a:spLocks/>
              </p:cNvSpPr>
              <p:nvPr/>
            </p:nvSpPr>
            <p:spPr bwMode="auto">
              <a:xfrm>
                <a:off x="993" y="649"/>
                <a:ext cx="103" cy="4"/>
              </a:xfrm>
              <a:custGeom>
                <a:avLst/>
                <a:gdLst>
                  <a:gd name="T0" fmla="*/ 530 w 530"/>
                  <a:gd name="T1" fmla="*/ 0 h 23"/>
                  <a:gd name="T2" fmla="*/ 0 w 530"/>
                  <a:gd name="T3" fmla="*/ 0 h 23"/>
                  <a:gd name="T4" fmla="*/ 2 w 530"/>
                  <a:gd name="T5" fmla="*/ 23 h 23"/>
                  <a:gd name="T6" fmla="*/ 530 w 530"/>
                  <a:gd name="T7" fmla="*/ 23 h 23"/>
                  <a:gd name="T8" fmla="*/ 530 w 53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0" h="23">
                    <a:moveTo>
                      <a:pt x="530" y="0"/>
                    </a:moveTo>
                    <a:lnTo>
                      <a:pt x="0" y="0"/>
                    </a:lnTo>
                    <a:cubicBezTo>
                      <a:pt x="1" y="7"/>
                      <a:pt x="1" y="15"/>
                      <a:pt x="2" y="23"/>
                    </a:cubicBezTo>
                    <a:lnTo>
                      <a:pt x="530" y="23"/>
                    </a:lnTo>
                    <a:lnTo>
                      <a:pt x="530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5" name="Freeform 39"/>
              <p:cNvSpPr>
                <a:spLocks/>
              </p:cNvSpPr>
              <p:nvPr/>
            </p:nvSpPr>
            <p:spPr bwMode="auto">
              <a:xfrm>
                <a:off x="993" y="658"/>
                <a:ext cx="103" cy="5"/>
              </a:xfrm>
              <a:custGeom>
                <a:avLst/>
                <a:gdLst>
                  <a:gd name="T0" fmla="*/ 528 w 528"/>
                  <a:gd name="T1" fmla="*/ 0 h 24"/>
                  <a:gd name="T2" fmla="*/ 1 w 528"/>
                  <a:gd name="T3" fmla="*/ 0 h 24"/>
                  <a:gd name="T4" fmla="*/ 1 w 528"/>
                  <a:gd name="T5" fmla="*/ 8 h 24"/>
                  <a:gd name="T6" fmla="*/ 0 w 528"/>
                  <a:gd name="T7" fmla="*/ 24 h 24"/>
                  <a:gd name="T8" fmla="*/ 528 w 528"/>
                  <a:gd name="T9" fmla="*/ 24 h 24"/>
                  <a:gd name="T10" fmla="*/ 528 w 52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8" h="24">
                    <a:moveTo>
                      <a:pt x="528" y="0"/>
                    </a:moveTo>
                    <a:lnTo>
                      <a:pt x="1" y="0"/>
                    </a:lnTo>
                    <a:cubicBezTo>
                      <a:pt x="1" y="3"/>
                      <a:pt x="1" y="6"/>
                      <a:pt x="1" y="8"/>
                    </a:cubicBezTo>
                    <a:cubicBezTo>
                      <a:pt x="1" y="13"/>
                      <a:pt x="1" y="19"/>
                      <a:pt x="0" y="24"/>
                    </a:cubicBezTo>
                    <a:lnTo>
                      <a:pt x="528" y="24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6" name="Freeform 40"/>
              <p:cNvSpPr>
                <a:spLocks/>
              </p:cNvSpPr>
              <p:nvPr/>
            </p:nvSpPr>
            <p:spPr bwMode="auto">
              <a:xfrm>
                <a:off x="993" y="667"/>
                <a:ext cx="103" cy="4"/>
              </a:xfrm>
              <a:custGeom>
                <a:avLst/>
                <a:gdLst>
                  <a:gd name="T0" fmla="*/ 531 w 531"/>
                  <a:gd name="T1" fmla="*/ 0 h 23"/>
                  <a:gd name="T2" fmla="*/ 2 w 531"/>
                  <a:gd name="T3" fmla="*/ 0 h 23"/>
                  <a:gd name="T4" fmla="*/ 0 w 531"/>
                  <a:gd name="T5" fmla="*/ 23 h 23"/>
                  <a:gd name="T6" fmla="*/ 531 w 531"/>
                  <a:gd name="T7" fmla="*/ 23 h 23"/>
                  <a:gd name="T8" fmla="*/ 531 w 531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1" h="23">
                    <a:moveTo>
                      <a:pt x="531" y="0"/>
                    </a:moveTo>
                    <a:lnTo>
                      <a:pt x="2" y="0"/>
                    </a:lnTo>
                    <a:cubicBezTo>
                      <a:pt x="2" y="8"/>
                      <a:pt x="1" y="16"/>
                      <a:pt x="0" y="23"/>
                    </a:cubicBezTo>
                    <a:lnTo>
                      <a:pt x="531" y="23"/>
                    </a:lnTo>
                    <a:lnTo>
                      <a:pt x="531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7" name="Freeform 41"/>
              <p:cNvSpPr>
                <a:spLocks/>
              </p:cNvSpPr>
              <p:nvPr/>
            </p:nvSpPr>
            <p:spPr bwMode="auto">
              <a:xfrm>
                <a:off x="991" y="676"/>
                <a:ext cx="105" cy="5"/>
              </a:xfrm>
              <a:custGeom>
                <a:avLst/>
                <a:gdLst>
                  <a:gd name="T0" fmla="*/ 539 w 539"/>
                  <a:gd name="T1" fmla="*/ 0 h 23"/>
                  <a:gd name="T2" fmla="*/ 5 w 539"/>
                  <a:gd name="T3" fmla="*/ 0 h 23"/>
                  <a:gd name="T4" fmla="*/ 0 w 539"/>
                  <a:gd name="T5" fmla="*/ 23 h 23"/>
                  <a:gd name="T6" fmla="*/ 539 w 539"/>
                  <a:gd name="T7" fmla="*/ 23 h 23"/>
                  <a:gd name="T8" fmla="*/ 539 w 53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9" h="23">
                    <a:moveTo>
                      <a:pt x="539" y="0"/>
                    </a:moveTo>
                    <a:lnTo>
                      <a:pt x="5" y="0"/>
                    </a:lnTo>
                    <a:cubicBezTo>
                      <a:pt x="4" y="8"/>
                      <a:pt x="2" y="16"/>
                      <a:pt x="0" y="23"/>
                    </a:cubicBezTo>
                    <a:lnTo>
                      <a:pt x="539" y="23"/>
                    </a:lnTo>
                    <a:lnTo>
                      <a:pt x="539" y="0"/>
                    </a:lnTo>
                    <a:close/>
                  </a:path>
                </a:pathLst>
              </a:cu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8" name="Freeform 42"/>
              <p:cNvSpPr>
                <a:spLocks/>
              </p:cNvSpPr>
              <p:nvPr/>
            </p:nvSpPr>
            <p:spPr bwMode="auto">
              <a:xfrm>
                <a:off x="991" y="635"/>
                <a:ext cx="105" cy="5"/>
              </a:xfrm>
              <a:custGeom>
                <a:avLst/>
                <a:gdLst>
                  <a:gd name="T0" fmla="*/ 543 w 543"/>
                  <a:gd name="T1" fmla="*/ 0 h 23"/>
                  <a:gd name="T2" fmla="*/ 0 w 543"/>
                  <a:gd name="T3" fmla="*/ 0 h 23"/>
                  <a:gd name="T4" fmla="*/ 6 w 543"/>
                  <a:gd name="T5" fmla="*/ 23 h 23"/>
                  <a:gd name="T6" fmla="*/ 543 w 543"/>
                  <a:gd name="T7" fmla="*/ 23 h 23"/>
                  <a:gd name="T8" fmla="*/ 543 w 543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3" h="23">
                    <a:moveTo>
                      <a:pt x="543" y="0"/>
                    </a:moveTo>
                    <a:lnTo>
                      <a:pt x="0" y="0"/>
                    </a:lnTo>
                    <a:cubicBezTo>
                      <a:pt x="2" y="7"/>
                      <a:pt x="4" y="15"/>
                      <a:pt x="6" y="23"/>
                    </a:cubicBezTo>
                    <a:lnTo>
                      <a:pt x="543" y="23"/>
                    </a:lnTo>
                    <a:lnTo>
                      <a:pt x="54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79" name="Freeform 43"/>
              <p:cNvSpPr>
                <a:spLocks/>
              </p:cNvSpPr>
              <p:nvPr/>
            </p:nvSpPr>
            <p:spPr bwMode="auto">
              <a:xfrm>
                <a:off x="992" y="644"/>
                <a:ext cx="104" cy="5"/>
              </a:xfrm>
              <a:custGeom>
                <a:avLst/>
                <a:gdLst>
                  <a:gd name="T0" fmla="*/ 533 w 533"/>
                  <a:gd name="T1" fmla="*/ 0 h 24"/>
                  <a:gd name="T2" fmla="*/ 0 w 533"/>
                  <a:gd name="T3" fmla="*/ 0 h 24"/>
                  <a:gd name="T4" fmla="*/ 1 w 533"/>
                  <a:gd name="T5" fmla="*/ 7 h 24"/>
                  <a:gd name="T6" fmla="*/ 3 w 533"/>
                  <a:gd name="T7" fmla="*/ 24 h 24"/>
                  <a:gd name="T8" fmla="*/ 533 w 533"/>
                  <a:gd name="T9" fmla="*/ 24 h 24"/>
                  <a:gd name="T10" fmla="*/ 533 w 533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3" h="24">
                    <a:moveTo>
                      <a:pt x="533" y="0"/>
                    </a:moveTo>
                    <a:lnTo>
                      <a:pt x="0" y="0"/>
                    </a:lnTo>
                    <a:cubicBezTo>
                      <a:pt x="1" y="2"/>
                      <a:pt x="1" y="5"/>
                      <a:pt x="1" y="7"/>
                    </a:cubicBezTo>
                    <a:cubicBezTo>
                      <a:pt x="2" y="12"/>
                      <a:pt x="3" y="18"/>
                      <a:pt x="3" y="24"/>
                    </a:cubicBezTo>
                    <a:lnTo>
                      <a:pt x="533" y="24"/>
                    </a:ln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0" name="Freeform 44"/>
              <p:cNvSpPr>
                <a:spLocks/>
              </p:cNvSpPr>
              <p:nvPr/>
            </p:nvSpPr>
            <p:spPr bwMode="auto">
              <a:xfrm>
                <a:off x="993" y="653"/>
                <a:ext cx="103" cy="5"/>
              </a:xfrm>
              <a:custGeom>
                <a:avLst/>
                <a:gdLst>
                  <a:gd name="T0" fmla="*/ 528 w 528"/>
                  <a:gd name="T1" fmla="*/ 0 h 23"/>
                  <a:gd name="T2" fmla="*/ 0 w 528"/>
                  <a:gd name="T3" fmla="*/ 0 h 23"/>
                  <a:gd name="T4" fmla="*/ 1 w 528"/>
                  <a:gd name="T5" fmla="*/ 23 h 23"/>
                  <a:gd name="T6" fmla="*/ 528 w 528"/>
                  <a:gd name="T7" fmla="*/ 23 h 23"/>
                  <a:gd name="T8" fmla="*/ 528 w 528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23">
                    <a:moveTo>
                      <a:pt x="528" y="0"/>
                    </a:moveTo>
                    <a:lnTo>
                      <a:pt x="0" y="0"/>
                    </a:lnTo>
                    <a:cubicBezTo>
                      <a:pt x="0" y="8"/>
                      <a:pt x="0" y="16"/>
                      <a:pt x="1" y="23"/>
                    </a:cubicBezTo>
                    <a:lnTo>
                      <a:pt x="528" y="23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1" name="Freeform 45"/>
              <p:cNvSpPr>
                <a:spLocks/>
              </p:cNvSpPr>
              <p:nvPr/>
            </p:nvSpPr>
            <p:spPr bwMode="auto">
              <a:xfrm>
                <a:off x="993" y="663"/>
                <a:ext cx="103" cy="4"/>
              </a:xfrm>
              <a:custGeom>
                <a:avLst/>
                <a:gdLst>
                  <a:gd name="T0" fmla="*/ 529 w 529"/>
                  <a:gd name="T1" fmla="*/ 0 h 23"/>
                  <a:gd name="T2" fmla="*/ 1 w 529"/>
                  <a:gd name="T3" fmla="*/ 0 h 23"/>
                  <a:gd name="T4" fmla="*/ 0 w 529"/>
                  <a:gd name="T5" fmla="*/ 23 h 23"/>
                  <a:gd name="T6" fmla="*/ 529 w 529"/>
                  <a:gd name="T7" fmla="*/ 23 h 23"/>
                  <a:gd name="T8" fmla="*/ 529 w 52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" h="23">
                    <a:moveTo>
                      <a:pt x="529" y="0"/>
                    </a:moveTo>
                    <a:lnTo>
                      <a:pt x="1" y="0"/>
                    </a:lnTo>
                    <a:cubicBezTo>
                      <a:pt x="1" y="8"/>
                      <a:pt x="1" y="15"/>
                      <a:pt x="0" y="23"/>
                    </a:cubicBezTo>
                    <a:lnTo>
                      <a:pt x="529" y="23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2" name="Freeform 46"/>
              <p:cNvSpPr>
                <a:spLocks/>
              </p:cNvSpPr>
              <p:nvPr/>
            </p:nvSpPr>
            <p:spPr bwMode="auto">
              <a:xfrm>
                <a:off x="992" y="671"/>
                <a:ext cx="104" cy="5"/>
              </a:xfrm>
              <a:custGeom>
                <a:avLst/>
                <a:gdLst>
                  <a:gd name="T0" fmla="*/ 534 w 534"/>
                  <a:gd name="T1" fmla="*/ 0 h 24"/>
                  <a:gd name="T2" fmla="*/ 3 w 534"/>
                  <a:gd name="T3" fmla="*/ 0 h 24"/>
                  <a:gd name="T4" fmla="*/ 2 w 534"/>
                  <a:gd name="T5" fmla="*/ 10 h 24"/>
                  <a:gd name="T6" fmla="*/ 0 w 534"/>
                  <a:gd name="T7" fmla="*/ 24 h 24"/>
                  <a:gd name="T8" fmla="*/ 534 w 534"/>
                  <a:gd name="T9" fmla="*/ 24 h 24"/>
                  <a:gd name="T10" fmla="*/ 534 w 534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4" h="24">
                    <a:moveTo>
                      <a:pt x="534" y="0"/>
                    </a:moveTo>
                    <a:lnTo>
                      <a:pt x="3" y="0"/>
                    </a:lnTo>
                    <a:cubicBezTo>
                      <a:pt x="3" y="4"/>
                      <a:pt x="3" y="7"/>
                      <a:pt x="2" y="10"/>
                    </a:cubicBezTo>
                    <a:cubicBezTo>
                      <a:pt x="2" y="14"/>
                      <a:pt x="1" y="19"/>
                      <a:pt x="0" y="24"/>
                    </a:cubicBezTo>
                    <a:lnTo>
                      <a:pt x="534" y="24"/>
                    </a:lnTo>
                    <a:lnTo>
                      <a:pt x="534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3" name="Freeform 47"/>
              <p:cNvSpPr>
                <a:spLocks/>
              </p:cNvSpPr>
              <p:nvPr/>
            </p:nvSpPr>
            <p:spPr bwMode="auto">
              <a:xfrm>
                <a:off x="990" y="681"/>
                <a:ext cx="106" cy="4"/>
              </a:xfrm>
              <a:custGeom>
                <a:avLst/>
                <a:gdLst>
                  <a:gd name="T0" fmla="*/ 546 w 546"/>
                  <a:gd name="T1" fmla="*/ 0 h 24"/>
                  <a:gd name="T2" fmla="*/ 7 w 546"/>
                  <a:gd name="T3" fmla="*/ 0 h 24"/>
                  <a:gd name="T4" fmla="*/ 0 w 546"/>
                  <a:gd name="T5" fmla="*/ 24 h 24"/>
                  <a:gd name="T6" fmla="*/ 546 w 546"/>
                  <a:gd name="T7" fmla="*/ 24 h 24"/>
                  <a:gd name="T8" fmla="*/ 546 w 546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24">
                    <a:moveTo>
                      <a:pt x="546" y="0"/>
                    </a:moveTo>
                    <a:lnTo>
                      <a:pt x="7" y="0"/>
                    </a:lnTo>
                    <a:cubicBezTo>
                      <a:pt x="5" y="8"/>
                      <a:pt x="3" y="16"/>
                      <a:pt x="0" y="24"/>
                    </a:cubicBezTo>
                    <a:lnTo>
                      <a:pt x="546" y="24"/>
                    </a:lnTo>
                    <a:lnTo>
                      <a:pt x="546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4" name="Freeform 48"/>
              <p:cNvSpPr>
                <a:spLocks/>
              </p:cNvSpPr>
              <p:nvPr/>
            </p:nvSpPr>
            <p:spPr bwMode="auto">
              <a:xfrm>
                <a:off x="989" y="685"/>
                <a:ext cx="107" cy="3"/>
              </a:xfrm>
              <a:custGeom>
                <a:avLst/>
                <a:gdLst>
                  <a:gd name="T0" fmla="*/ 552 w 552"/>
                  <a:gd name="T1" fmla="*/ 0 h 15"/>
                  <a:gd name="T2" fmla="*/ 6 w 552"/>
                  <a:gd name="T3" fmla="*/ 0 h 15"/>
                  <a:gd name="T4" fmla="*/ 0 w 552"/>
                  <a:gd name="T5" fmla="*/ 15 h 15"/>
                  <a:gd name="T6" fmla="*/ 552 w 552"/>
                  <a:gd name="T7" fmla="*/ 15 h 15"/>
                  <a:gd name="T8" fmla="*/ 552 w 55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2" h="15">
                    <a:moveTo>
                      <a:pt x="552" y="0"/>
                    </a:moveTo>
                    <a:lnTo>
                      <a:pt x="6" y="0"/>
                    </a:lnTo>
                    <a:cubicBezTo>
                      <a:pt x="4" y="5"/>
                      <a:pt x="2" y="10"/>
                      <a:pt x="0" y="15"/>
                    </a:cubicBezTo>
                    <a:lnTo>
                      <a:pt x="552" y="15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5" name="Rectangle 49"/>
              <p:cNvSpPr>
                <a:spLocks noChangeArrowheads="1"/>
              </p:cNvSpPr>
              <p:nvPr/>
            </p:nvSpPr>
            <p:spPr bwMode="auto">
              <a:xfrm>
                <a:off x="1096" y="631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6" name="Rectangle 50"/>
              <p:cNvSpPr>
                <a:spLocks noChangeArrowheads="1"/>
              </p:cNvSpPr>
              <p:nvPr/>
            </p:nvSpPr>
            <p:spPr bwMode="auto">
              <a:xfrm>
                <a:off x="1096" y="640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7" name="Rectangle 51"/>
              <p:cNvSpPr>
                <a:spLocks noChangeArrowheads="1"/>
              </p:cNvSpPr>
              <p:nvPr/>
            </p:nvSpPr>
            <p:spPr bwMode="auto">
              <a:xfrm>
                <a:off x="1096" y="649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8" name="Rectangle 52"/>
              <p:cNvSpPr>
                <a:spLocks noChangeArrowheads="1"/>
              </p:cNvSpPr>
              <p:nvPr/>
            </p:nvSpPr>
            <p:spPr bwMode="auto">
              <a:xfrm>
                <a:off x="1096" y="658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89" name="Rectangle 53"/>
              <p:cNvSpPr>
                <a:spLocks noChangeArrowheads="1"/>
              </p:cNvSpPr>
              <p:nvPr/>
            </p:nvSpPr>
            <p:spPr bwMode="auto">
              <a:xfrm>
                <a:off x="1096" y="667"/>
                <a:ext cx="110" cy="4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096" y="676"/>
                <a:ext cx="110" cy="5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1" name="Rectangle 55"/>
              <p:cNvSpPr>
                <a:spLocks noChangeArrowheads="1"/>
              </p:cNvSpPr>
              <p:nvPr/>
            </p:nvSpPr>
            <p:spPr bwMode="auto">
              <a:xfrm>
                <a:off x="1096" y="635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2" name="Rectangle 56"/>
              <p:cNvSpPr>
                <a:spLocks noChangeArrowheads="1"/>
              </p:cNvSpPr>
              <p:nvPr/>
            </p:nvSpPr>
            <p:spPr bwMode="auto">
              <a:xfrm>
                <a:off x="1096" y="644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3" name="Rectangle 57"/>
              <p:cNvSpPr>
                <a:spLocks noChangeArrowheads="1"/>
              </p:cNvSpPr>
              <p:nvPr/>
            </p:nvSpPr>
            <p:spPr bwMode="auto">
              <a:xfrm>
                <a:off x="1096" y="653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4" name="Rectangle 58"/>
              <p:cNvSpPr>
                <a:spLocks noChangeArrowheads="1"/>
              </p:cNvSpPr>
              <p:nvPr/>
            </p:nvSpPr>
            <p:spPr bwMode="auto">
              <a:xfrm>
                <a:off x="1096" y="663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5" name="Rectangle 59"/>
              <p:cNvSpPr>
                <a:spLocks noChangeArrowheads="1"/>
              </p:cNvSpPr>
              <p:nvPr/>
            </p:nvSpPr>
            <p:spPr bwMode="auto">
              <a:xfrm>
                <a:off x="1096" y="671"/>
                <a:ext cx="110" cy="5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6" name="Rectangle 60"/>
              <p:cNvSpPr>
                <a:spLocks noChangeArrowheads="1"/>
              </p:cNvSpPr>
              <p:nvPr/>
            </p:nvSpPr>
            <p:spPr bwMode="auto">
              <a:xfrm>
                <a:off x="1096" y="681"/>
                <a:ext cx="110" cy="4"/>
              </a:xfrm>
              <a:prstGeom prst="rect">
                <a:avLst/>
              </a:pr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7" name="Rectangle 61"/>
              <p:cNvSpPr>
                <a:spLocks noChangeArrowheads="1"/>
              </p:cNvSpPr>
              <p:nvPr/>
            </p:nvSpPr>
            <p:spPr bwMode="auto">
              <a:xfrm>
                <a:off x="1096" y="685"/>
                <a:ext cx="110" cy="3"/>
              </a:xfrm>
              <a:prstGeom prst="rect">
                <a:avLst/>
              </a:pr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8" name="Rectangle 62"/>
              <p:cNvSpPr>
                <a:spLocks noChangeArrowheads="1"/>
              </p:cNvSpPr>
              <p:nvPr/>
            </p:nvSpPr>
            <p:spPr bwMode="auto">
              <a:xfrm>
                <a:off x="923" y="705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199" name="Rectangle 63"/>
              <p:cNvSpPr>
                <a:spLocks noChangeArrowheads="1"/>
              </p:cNvSpPr>
              <p:nvPr/>
            </p:nvSpPr>
            <p:spPr bwMode="auto">
              <a:xfrm>
                <a:off x="923" y="711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0" name="Rectangle 64"/>
              <p:cNvSpPr>
                <a:spLocks noChangeArrowheads="1"/>
              </p:cNvSpPr>
              <p:nvPr/>
            </p:nvSpPr>
            <p:spPr bwMode="auto">
              <a:xfrm>
                <a:off x="923" y="717"/>
                <a:ext cx="139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1" name="Rectangle 65"/>
              <p:cNvSpPr>
                <a:spLocks noChangeArrowheads="1"/>
              </p:cNvSpPr>
              <p:nvPr/>
            </p:nvSpPr>
            <p:spPr bwMode="auto">
              <a:xfrm>
                <a:off x="923" y="724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2" name="Rectangle 66"/>
              <p:cNvSpPr>
                <a:spLocks noChangeArrowheads="1"/>
              </p:cNvSpPr>
              <p:nvPr/>
            </p:nvSpPr>
            <p:spPr bwMode="auto">
              <a:xfrm>
                <a:off x="923" y="730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3" name="Rectangle 67"/>
              <p:cNvSpPr>
                <a:spLocks noChangeArrowheads="1"/>
              </p:cNvSpPr>
              <p:nvPr/>
            </p:nvSpPr>
            <p:spPr bwMode="auto">
              <a:xfrm>
                <a:off x="923" y="736"/>
                <a:ext cx="139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4" name="Rectangle 68"/>
              <p:cNvSpPr>
                <a:spLocks noChangeArrowheads="1"/>
              </p:cNvSpPr>
              <p:nvPr/>
            </p:nvSpPr>
            <p:spPr bwMode="auto">
              <a:xfrm>
                <a:off x="923" y="708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5" name="Rectangle 69"/>
              <p:cNvSpPr>
                <a:spLocks noChangeArrowheads="1"/>
              </p:cNvSpPr>
              <p:nvPr/>
            </p:nvSpPr>
            <p:spPr bwMode="auto">
              <a:xfrm>
                <a:off x="923" y="714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6" name="Rectangle 70"/>
              <p:cNvSpPr>
                <a:spLocks noChangeArrowheads="1"/>
              </p:cNvSpPr>
              <p:nvPr/>
            </p:nvSpPr>
            <p:spPr bwMode="auto">
              <a:xfrm>
                <a:off x="923" y="721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7" name="Rectangle 71"/>
              <p:cNvSpPr>
                <a:spLocks noChangeArrowheads="1"/>
              </p:cNvSpPr>
              <p:nvPr/>
            </p:nvSpPr>
            <p:spPr bwMode="auto">
              <a:xfrm>
                <a:off x="923" y="727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8" name="Rectangle 72"/>
              <p:cNvSpPr>
                <a:spLocks noChangeArrowheads="1"/>
              </p:cNvSpPr>
              <p:nvPr/>
            </p:nvSpPr>
            <p:spPr bwMode="auto">
              <a:xfrm>
                <a:off x="923" y="733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09" name="Rectangle 73"/>
              <p:cNvSpPr>
                <a:spLocks noChangeArrowheads="1"/>
              </p:cNvSpPr>
              <p:nvPr/>
            </p:nvSpPr>
            <p:spPr bwMode="auto">
              <a:xfrm>
                <a:off x="923" y="739"/>
                <a:ext cx="139" cy="3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0" name="Rectangle 74"/>
              <p:cNvSpPr>
                <a:spLocks noChangeArrowheads="1"/>
              </p:cNvSpPr>
              <p:nvPr/>
            </p:nvSpPr>
            <p:spPr bwMode="auto">
              <a:xfrm>
                <a:off x="923" y="742"/>
                <a:ext cx="139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1" name="Freeform 75"/>
              <p:cNvSpPr>
                <a:spLocks/>
              </p:cNvSpPr>
              <p:nvPr/>
            </p:nvSpPr>
            <p:spPr bwMode="auto">
              <a:xfrm>
                <a:off x="1062" y="705"/>
                <a:ext cx="139" cy="3"/>
              </a:xfrm>
              <a:custGeom>
                <a:avLst/>
                <a:gdLst>
                  <a:gd name="T0" fmla="*/ 0 w 715"/>
                  <a:gd name="T1" fmla="*/ 0 h 16"/>
                  <a:gd name="T2" fmla="*/ 715 w 715"/>
                  <a:gd name="T3" fmla="*/ 0 h 16"/>
                  <a:gd name="T4" fmla="*/ 710 w 715"/>
                  <a:gd name="T5" fmla="*/ 16 h 16"/>
                  <a:gd name="T6" fmla="*/ 0 w 715"/>
                  <a:gd name="T7" fmla="*/ 16 h 16"/>
                  <a:gd name="T8" fmla="*/ 0 w 715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6">
                    <a:moveTo>
                      <a:pt x="0" y="0"/>
                    </a:moveTo>
                    <a:lnTo>
                      <a:pt x="715" y="0"/>
                    </a:lnTo>
                    <a:cubicBezTo>
                      <a:pt x="713" y="5"/>
                      <a:pt x="712" y="11"/>
                      <a:pt x="710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2" name="Freeform 76"/>
              <p:cNvSpPr>
                <a:spLocks/>
              </p:cNvSpPr>
              <p:nvPr/>
            </p:nvSpPr>
            <p:spPr bwMode="auto">
              <a:xfrm>
                <a:off x="1062" y="711"/>
                <a:ext cx="138" cy="3"/>
              </a:xfrm>
              <a:custGeom>
                <a:avLst/>
                <a:gdLst>
                  <a:gd name="T0" fmla="*/ 0 w 707"/>
                  <a:gd name="T1" fmla="*/ 0 h 16"/>
                  <a:gd name="T2" fmla="*/ 707 w 707"/>
                  <a:gd name="T3" fmla="*/ 0 h 16"/>
                  <a:gd name="T4" fmla="*/ 704 w 707"/>
                  <a:gd name="T5" fmla="*/ 15 h 16"/>
                  <a:gd name="T6" fmla="*/ 704 w 707"/>
                  <a:gd name="T7" fmla="*/ 16 h 16"/>
                  <a:gd name="T8" fmla="*/ 0 w 707"/>
                  <a:gd name="T9" fmla="*/ 16 h 16"/>
                  <a:gd name="T10" fmla="*/ 0 w 707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6">
                    <a:moveTo>
                      <a:pt x="0" y="0"/>
                    </a:moveTo>
                    <a:lnTo>
                      <a:pt x="707" y="0"/>
                    </a:lnTo>
                    <a:cubicBezTo>
                      <a:pt x="706" y="5"/>
                      <a:pt x="705" y="10"/>
                      <a:pt x="704" y="15"/>
                    </a:cubicBezTo>
                    <a:lnTo>
                      <a:pt x="704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3" name="Freeform 77"/>
              <p:cNvSpPr>
                <a:spLocks/>
              </p:cNvSpPr>
              <p:nvPr/>
            </p:nvSpPr>
            <p:spPr bwMode="auto">
              <a:xfrm>
                <a:off x="1062" y="717"/>
                <a:ext cx="137" cy="4"/>
              </a:xfrm>
              <a:custGeom>
                <a:avLst/>
                <a:gdLst>
                  <a:gd name="T0" fmla="*/ 0 w 702"/>
                  <a:gd name="T1" fmla="*/ 0 h 16"/>
                  <a:gd name="T2" fmla="*/ 702 w 702"/>
                  <a:gd name="T3" fmla="*/ 0 h 16"/>
                  <a:gd name="T4" fmla="*/ 701 w 702"/>
                  <a:gd name="T5" fmla="*/ 16 h 16"/>
                  <a:gd name="T6" fmla="*/ 0 w 702"/>
                  <a:gd name="T7" fmla="*/ 16 h 16"/>
                  <a:gd name="T8" fmla="*/ 0 w 70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5"/>
                      <a:pt x="702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4" name="Freeform 78"/>
              <p:cNvSpPr>
                <a:spLocks/>
              </p:cNvSpPr>
              <p:nvPr/>
            </p:nvSpPr>
            <p:spPr bwMode="auto">
              <a:xfrm>
                <a:off x="1062" y="724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5 h 16"/>
                  <a:gd name="T6" fmla="*/ 701 w 701"/>
                  <a:gd name="T7" fmla="*/ 16 h 16"/>
                  <a:gd name="T8" fmla="*/ 0 w 701"/>
                  <a:gd name="T9" fmla="*/ 16 h 16"/>
                  <a:gd name="T10" fmla="*/ 0 w 701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lnTo>
                      <a:pt x="701" y="5"/>
                    </a:lnTo>
                    <a:cubicBezTo>
                      <a:pt x="701" y="9"/>
                      <a:pt x="701" y="12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5" name="Freeform 79"/>
              <p:cNvSpPr>
                <a:spLocks/>
              </p:cNvSpPr>
              <p:nvPr/>
            </p:nvSpPr>
            <p:spPr bwMode="auto">
              <a:xfrm>
                <a:off x="1062" y="730"/>
                <a:ext cx="137" cy="3"/>
              </a:xfrm>
              <a:custGeom>
                <a:avLst/>
                <a:gdLst>
                  <a:gd name="T0" fmla="*/ 0 w 703"/>
                  <a:gd name="T1" fmla="*/ 0 h 16"/>
                  <a:gd name="T2" fmla="*/ 702 w 703"/>
                  <a:gd name="T3" fmla="*/ 0 h 16"/>
                  <a:gd name="T4" fmla="*/ 703 w 703"/>
                  <a:gd name="T5" fmla="*/ 16 h 16"/>
                  <a:gd name="T6" fmla="*/ 0 w 703"/>
                  <a:gd name="T7" fmla="*/ 16 h 16"/>
                  <a:gd name="T8" fmla="*/ 0 w 703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16">
                    <a:moveTo>
                      <a:pt x="0" y="0"/>
                    </a:moveTo>
                    <a:lnTo>
                      <a:pt x="702" y="0"/>
                    </a:lnTo>
                    <a:cubicBezTo>
                      <a:pt x="702" y="6"/>
                      <a:pt x="702" y="11"/>
                      <a:pt x="703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6" name="Freeform 80"/>
              <p:cNvSpPr>
                <a:spLocks/>
              </p:cNvSpPr>
              <p:nvPr/>
            </p:nvSpPr>
            <p:spPr bwMode="auto">
              <a:xfrm>
                <a:off x="1062" y="736"/>
                <a:ext cx="138" cy="3"/>
              </a:xfrm>
              <a:custGeom>
                <a:avLst/>
                <a:gdLst>
                  <a:gd name="T0" fmla="*/ 0 w 708"/>
                  <a:gd name="T1" fmla="*/ 0 h 16"/>
                  <a:gd name="T2" fmla="*/ 705 w 708"/>
                  <a:gd name="T3" fmla="*/ 0 h 16"/>
                  <a:gd name="T4" fmla="*/ 708 w 708"/>
                  <a:gd name="T5" fmla="*/ 16 h 16"/>
                  <a:gd name="T6" fmla="*/ 0 w 708"/>
                  <a:gd name="T7" fmla="*/ 16 h 16"/>
                  <a:gd name="T8" fmla="*/ 0 w 708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8" h="16">
                    <a:moveTo>
                      <a:pt x="0" y="0"/>
                    </a:moveTo>
                    <a:lnTo>
                      <a:pt x="705" y="0"/>
                    </a:lnTo>
                    <a:cubicBezTo>
                      <a:pt x="706" y="6"/>
                      <a:pt x="707" y="11"/>
                      <a:pt x="708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7" name="Freeform 81"/>
              <p:cNvSpPr>
                <a:spLocks/>
              </p:cNvSpPr>
              <p:nvPr/>
            </p:nvSpPr>
            <p:spPr bwMode="auto">
              <a:xfrm>
                <a:off x="1062" y="708"/>
                <a:ext cx="138" cy="3"/>
              </a:xfrm>
              <a:custGeom>
                <a:avLst/>
                <a:gdLst>
                  <a:gd name="T0" fmla="*/ 0 w 710"/>
                  <a:gd name="T1" fmla="*/ 0 h 16"/>
                  <a:gd name="T2" fmla="*/ 710 w 710"/>
                  <a:gd name="T3" fmla="*/ 0 h 16"/>
                  <a:gd name="T4" fmla="*/ 707 w 710"/>
                  <a:gd name="T5" fmla="*/ 16 h 16"/>
                  <a:gd name="T6" fmla="*/ 0 w 710"/>
                  <a:gd name="T7" fmla="*/ 16 h 16"/>
                  <a:gd name="T8" fmla="*/ 0 w 710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0" h="16">
                    <a:moveTo>
                      <a:pt x="0" y="0"/>
                    </a:moveTo>
                    <a:lnTo>
                      <a:pt x="710" y="0"/>
                    </a:lnTo>
                    <a:cubicBezTo>
                      <a:pt x="709" y="5"/>
                      <a:pt x="708" y="11"/>
                      <a:pt x="707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8" name="Freeform 82"/>
              <p:cNvSpPr>
                <a:spLocks/>
              </p:cNvSpPr>
              <p:nvPr/>
            </p:nvSpPr>
            <p:spPr bwMode="auto">
              <a:xfrm>
                <a:off x="1062" y="714"/>
                <a:ext cx="137" cy="3"/>
              </a:xfrm>
              <a:custGeom>
                <a:avLst/>
                <a:gdLst>
                  <a:gd name="T0" fmla="*/ 0 w 704"/>
                  <a:gd name="T1" fmla="*/ 0 h 16"/>
                  <a:gd name="T2" fmla="*/ 704 w 704"/>
                  <a:gd name="T3" fmla="*/ 0 h 16"/>
                  <a:gd name="T4" fmla="*/ 702 w 704"/>
                  <a:gd name="T5" fmla="*/ 16 h 16"/>
                  <a:gd name="T6" fmla="*/ 0 w 704"/>
                  <a:gd name="T7" fmla="*/ 16 h 16"/>
                  <a:gd name="T8" fmla="*/ 0 w 70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4" h="16">
                    <a:moveTo>
                      <a:pt x="0" y="0"/>
                    </a:moveTo>
                    <a:lnTo>
                      <a:pt x="704" y="0"/>
                    </a:lnTo>
                    <a:cubicBezTo>
                      <a:pt x="703" y="5"/>
                      <a:pt x="703" y="10"/>
                      <a:pt x="70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19" name="Freeform 83"/>
              <p:cNvSpPr>
                <a:spLocks/>
              </p:cNvSpPr>
              <p:nvPr/>
            </p:nvSpPr>
            <p:spPr bwMode="auto">
              <a:xfrm>
                <a:off x="1062" y="721"/>
                <a:ext cx="137" cy="3"/>
              </a:xfrm>
              <a:custGeom>
                <a:avLst/>
                <a:gdLst>
                  <a:gd name="T0" fmla="*/ 0 w 701"/>
                  <a:gd name="T1" fmla="*/ 0 h 16"/>
                  <a:gd name="T2" fmla="*/ 701 w 701"/>
                  <a:gd name="T3" fmla="*/ 0 h 16"/>
                  <a:gd name="T4" fmla="*/ 701 w 701"/>
                  <a:gd name="T5" fmla="*/ 16 h 16"/>
                  <a:gd name="T6" fmla="*/ 0 w 701"/>
                  <a:gd name="T7" fmla="*/ 16 h 16"/>
                  <a:gd name="T8" fmla="*/ 0 w 701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1" h="16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1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0" name="Freeform 84"/>
              <p:cNvSpPr>
                <a:spLocks/>
              </p:cNvSpPr>
              <p:nvPr/>
            </p:nvSpPr>
            <p:spPr bwMode="auto">
              <a:xfrm>
                <a:off x="1062" y="727"/>
                <a:ext cx="137" cy="3"/>
              </a:xfrm>
              <a:custGeom>
                <a:avLst/>
                <a:gdLst>
                  <a:gd name="T0" fmla="*/ 0 w 702"/>
                  <a:gd name="T1" fmla="*/ 0 h 15"/>
                  <a:gd name="T2" fmla="*/ 701 w 702"/>
                  <a:gd name="T3" fmla="*/ 0 h 15"/>
                  <a:gd name="T4" fmla="*/ 702 w 702"/>
                  <a:gd name="T5" fmla="*/ 15 h 15"/>
                  <a:gd name="T6" fmla="*/ 0 w 702"/>
                  <a:gd name="T7" fmla="*/ 15 h 15"/>
                  <a:gd name="T8" fmla="*/ 0 w 70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2" h="15">
                    <a:moveTo>
                      <a:pt x="0" y="0"/>
                    </a:moveTo>
                    <a:lnTo>
                      <a:pt x="701" y="0"/>
                    </a:lnTo>
                    <a:cubicBezTo>
                      <a:pt x="701" y="5"/>
                      <a:pt x="701" y="10"/>
                      <a:pt x="702" y="15"/>
                    </a:cubicBez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1" name="Freeform 85"/>
              <p:cNvSpPr>
                <a:spLocks/>
              </p:cNvSpPr>
              <p:nvPr/>
            </p:nvSpPr>
            <p:spPr bwMode="auto">
              <a:xfrm>
                <a:off x="1062" y="733"/>
                <a:ext cx="137" cy="3"/>
              </a:xfrm>
              <a:custGeom>
                <a:avLst/>
                <a:gdLst>
                  <a:gd name="T0" fmla="*/ 0 w 705"/>
                  <a:gd name="T1" fmla="*/ 0 h 16"/>
                  <a:gd name="T2" fmla="*/ 703 w 705"/>
                  <a:gd name="T3" fmla="*/ 0 h 16"/>
                  <a:gd name="T4" fmla="*/ 704 w 705"/>
                  <a:gd name="T5" fmla="*/ 12 h 16"/>
                  <a:gd name="T6" fmla="*/ 705 w 705"/>
                  <a:gd name="T7" fmla="*/ 16 h 16"/>
                  <a:gd name="T8" fmla="*/ 0 w 705"/>
                  <a:gd name="T9" fmla="*/ 16 h 16"/>
                  <a:gd name="T10" fmla="*/ 0 w 705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16">
                    <a:moveTo>
                      <a:pt x="0" y="0"/>
                    </a:moveTo>
                    <a:lnTo>
                      <a:pt x="703" y="0"/>
                    </a:lnTo>
                    <a:cubicBezTo>
                      <a:pt x="703" y="4"/>
                      <a:pt x="704" y="8"/>
                      <a:pt x="704" y="12"/>
                    </a:cubicBezTo>
                    <a:lnTo>
                      <a:pt x="705" y="16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2" name="Freeform 86"/>
              <p:cNvSpPr>
                <a:spLocks/>
              </p:cNvSpPr>
              <p:nvPr/>
            </p:nvSpPr>
            <p:spPr bwMode="auto">
              <a:xfrm>
                <a:off x="1062" y="739"/>
                <a:ext cx="139" cy="3"/>
              </a:xfrm>
              <a:custGeom>
                <a:avLst/>
                <a:gdLst>
                  <a:gd name="T0" fmla="*/ 0 w 712"/>
                  <a:gd name="T1" fmla="*/ 0 h 16"/>
                  <a:gd name="T2" fmla="*/ 708 w 712"/>
                  <a:gd name="T3" fmla="*/ 0 h 16"/>
                  <a:gd name="T4" fmla="*/ 712 w 712"/>
                  <a:gd name="T5" fmla="*/ 16 h 16"/>
                  <a:gd name="T6" fmla="*/ 0 w 712"/>
                  <a:gd name="T7" fmla="*/ 16 h 16"/>
                  <a:gd name="T8" fmla="*/ 0 w 71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2" h="16">
                    <a:moveTo>
                      <a:pt x="0" y="0"/>
                    </a:moveTo>
                    <a:lnTo>
                      <a:pt x="708" y="0"/>
                    </a:lnTo>
                    <a:cubicBezTo>
                      <a:pt x="709" y="6"/>
                      <a:pt x="710" y="11"/>
                      <a:pt x="712" y="16"/>
                    </a:cubicBez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3" name="Freeform 87"/>
              <p:cNvSpPr>
                <a:spLocks/>
              </p:cNvSpPr>
              <p:nvPr/>
            </p:nvSpPr>
            <p:spPr bwMode="auto">
              <a:xfrm>
                <a:off x="1062" y="742"/>
                <a:ext cx="139" cy="2"/>
              </a:xfrm>
              <a:custGeom>
                <a:avLst/>
                <a:gdLst>
                  <a:gd name="T0" fmla="*/ 0 w 715"/>
                  <a:gd name="T1" fmla="*/ 0 h 11"/>
                  <a:gd name="T2" fmla="*/ 712 w 715"/>
                  <a:gd name="T3" fmla="*/ 0 h 11"/>
                  <a:gd name="T4" fmla="*/ 715 w 715"/>
                  <a:gd name="T5" fmla="*/ 11 h 11"/>
                  <a:gd name="T6" fmla="*/ 0 w 715"/>
                  <a:gd name="T7" fmla="*/ 11 h 11"/>
                  <a:gd name="T8" fmla="*/ 0 w 715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11">
                    <a:moveTo>
                      <a:pt x="0" y="0"/>
                    </a:moveTo>
                    <a:lnTo>
                      <a:pt x="712" y="0"/>
                    </a:lnTo>
                    <a:cubicBezTo>
                      <a:pt x="713" y="4"/>
                      <a:pt x="714" y="7"/>
                      <a:pt x="715" y="11"/>
                    </a:cubicBez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4" name="Freeform 88"/>
              <p:cNvSpPr>
                <a:spLocks/>
              </p:cNvSpPr>
              <p:nvPr/>
            </p:nvSpPr>
            <p:spPr bwMode="auto">
              <a:xfrm>
                <a:off x="920" y="696"/>
                <a:ext cx="285" cy="57"/>
              </a:xfrm>
              <a:custGeom>
                <a:avLst/>
                <a:gdLst>
                  <a:gd name="T0" fmla="*/ 1469 w 1469"/>
                  <a:gd name="T1" fmla="*/ 296 h 296"/>
                  <a:gd name="T2" fmla="*/ 62 w 1469"/>
                  <a:gd name="T3" fmla="*/ 296 h 296"/>
                  <a:gd name="T4" fmla="*/ 3 w 1469"/>
                  <a:gd name="T5" fmla="*/ 202 h 296"/>
                  <a:gd name="T6" fmla="*/ 0 w 1469"/>
                  <a:gd name="T7" fmla="*/ 148 h 296"/>
                  <a:gd name="T8" fmla="*/ 3 w 1469"/>
                  <a:gd name="T9" fmla="*/ 94 h 296"/>
                  <a:gd name="T10" fmla="*/ 62 w 1469"/>
                  <a:gd name="T11" fmla="*/ 0 h 296"/>
                  <a:gd name="T12" fmla="*/ 1469 w 1469"/>
                  <a:gd name="T13" fmla="*/ 0 h 296"/>
                  <a:gd name="T14" fmla="*/ 1469 w 1469"/>
                  <a:gd name="T15" fmla="*/ 47 h 296"/>
                  <a:gd name="T16" fmla="*/ 62 w 1469"/>
                  <a:gd name="T17" fmla="*/ 47 h 296"/>
                  <a:gd name="T18" fmla="*/ 49 w 1469"/>
                  <a:gd name="T19" fmla="*/ 100 h 296"/>
                  <a:gd name="T20" fmla="*/ 46 w 1469"/>
                  <a:gd name="T21" fmla="*/ 148 h 296"/>
                  <a:gd name="T22" fmla="*/ 49 w 1469"/>
                  <a:gd name="T23" fmla="*/ 196 h 296"/>
                  <a:gd name="T24" fmla="*/ 62 w 1469"/>
                  <a:gd name="T25" fmla="*/ 249 h 296"/>
                  <a:gd name="T26" fmla="*/ 1469 w 1469"/>
                  <a:gd name="T27" fmla="*/ 249 h 296"/>
                  <a:gd name="T28" fmla="*/ 1469 w 1469"/>
                  <a:gd name="T29" fmla="*/ 296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9" h="296">
                    <a:moveTo>
                      <a:pt x="1469" y="296"/>
                    </a:moveTo>
                    <a:lnTo>
                      <a:pt x="62" y="296"/>
                    </a:lnTo>
                    <a:cubicBezTo>
                      <a:pt x="29" y="296"/>
                      <a:pt x="10" y="254"/>
                      <a:pt x="3" y="202"/>
                    </a:cubicBezTo>
                    <a:cubicBezTo>
                      <a:pt x="1" y="184"/>
                      <a:pt x="0" y="166"/>
                      <a:pt x="0" y="148"/>
                    </a:cubicBezTo>
                    <a:cubicBezTo>
                      <a:pt x="0" y="130"/>
                      <a:pt x="1" y="112"/>
                      <a:pt x="3" y="94"/>
                    </a:cubicBezTo>
                    <a:cubicBezTo>
                      <a:pt x="10" y="42"/>
                      <a:pt x="29" y="0"/>
                      <a:pt x="62" y="0"/>
                    </a:cubicBezTo>
                    <a:lnTo>
                      <a:pt x="1469" y="0"/>
                    </a:lnTo>
                    <a:lnTo>
                      <a:pt x="1469" y="47"/>
                    </a:lnTo>
                    <a:lnTo>
                      <a:pt x="62" y="47"/>
                    </a:lnTo>
                    <a:cubicBezTo>
                      <a:pt x="58" y="47"/>
                      <a:pt x="53" y="70"/>
                      <a:pt x="49" y="100"/>
                    </a:cubicBezTo>
                    <a:cubicBezTo>
                      <a:pt x="47" y="115"/>
                      <a:pt x="46" y="131"/>
                      <a:pt x="46" y="148"/>
                    </a:cubicBezTo>
                    <a:cubicBezTo>
                      <a:pt x="46" y="165"/>
                      <a:pt x="47" y="181"/>
                      <a:pt x="49" y="196"/>
                    </a:cubicBezTo>
                    <a:cubicBezTo>
                      <a:pt x="53" y="226"/>
                      <a:pt x="58" y="249"/>
                      <a:pt x="62" y="249"/>
                    </a:cubicBezTo>
                    <a:lnTo>
                      <a:pt x="1469" y="249"/>
                    </a:lnTo>
                    <a:lnTo>
                      <a:pt x="1469" y="296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5" name="Freeform 89"/>
              <p:cNvSpPr>
                <a:spLocks noEditPoints="1"/>
              </p:cNvSpPr>
              <p:nvPr/>
            </p:nvSpPr>
            <p:spPr bwMode="auto">
              <a:xfrm>
                <a:off x="1062" y="696"/>
                <a:ext cx="143" cy="57"/>
              </a:xfrm>
              <a:custGeom>
                <a:avLst/>
                <a:gdLst>
                  <a:gd name="T0" fmla="*/ 735 w 735"/>
                  <a:gd name="T1" fmla="*/ 296 h 296"/>
                  <a:gd name="T2" fmla="*/ 0 w 735"/>
                  <a:gd name="T3" fmla="*/ 296 h 296"/>
                  <a:gd name="T4" fmla="*/ 0 w 735"/>
                  <a:gd name="T5" fmla="*/ 249 h 296"/>
                  <a:gd name="T6" fmla="*/ 735 w 735"/>
                  <a:gd name="T7" fmla="*/ 249 h 296"/>
                  <a:gd name="T8" fmla="*/ 735 w 735"/>
                  <a:gd name="T9" fmla="*/ 296 h 296"/>
                  <a:gd name="T10" fmla="*/ 0 w 735"/>
                  <a:gd name="T11" fmla="*/ 0 h 296"/>
                  <a:gd name="T12" fmla="*/ 735 w 735"/>
                  <a:gd name="T13" fmla="*/ 0 h 296"/>
                  <a:gd name="T14" fmla="*/ 735 w 735"/>
                  <a:gd name="T15" fmla="*/ 47 h 296"/>
                  <a:gd name="T16" fmla="*/ 0 w 735"/>
                  <a:gd name="T17" fmla="*/ 47 h 296"/>
                  <a:gd name="T18" fmla="*/ 0 w 735"/>
                  <a:gd name="T19" fmla="*/ 0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35" h="296">
                    <a:moveTo>
                      <a:pt x="735" y="296"/>
                    </a:moveTo>
                    <a:lnTo>
                      <a:pt x="0" y="296"/>
                    </a:lnTo>
                    <a:lnTo>
                      <a:pt x="0" y="249"/>
                    </a:lnTo>
                    <a:lnTo>
                      <a:pt x="735" y="249"/>
                    </a:lnTo>
                    <a:lnTo>
                      <a:pt x="735" y="296"/>
                    </a:lnTo>
                    <a:close/>
                    <a:moveTo>
                      <a:pt x="0" y="0"/>
                    </a:moveTo>
                    <a:lnTo>
                      <a:pt x="735" y="0"/>
                    </a:lnTo>
                    <a:lnTo>
                      <a:pt x="735" y="47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6" name="Rectangle 90"/>
              <p:cNvSpPr>
                <a:spLocks noChangeArrowheads="1"/>
              </p:cNvSpPr>
              <p:nvPr/>
            </p:nvSpPr>
            <p:spPr bwMode="auto">
              <a:xfrm>
                <a:off x="909" y="858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7" name="Rectangle 91"/>
              <p:cNvSpPr>
                <a:spLocks noChangeArrowheads="1"/>
              </p:cNvSpPr>
              <p:nvPr/>
            </p:nvSpPr>
            <p:spPr bwMode="auto">
              <a:xfrm>
                <a:off x="909" y="866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8" name="Rectangle 92"/>
              <p:cNvSpPr>
                <a:spLocks noChangeArrowheads="1"/>
              </p:cNvSpPr>
              <p:nvPr/>
            </p:nvSpPr>
            <p:spPr bwMode="auto">
              <a:xfrm>
                <a:off x="909" y="874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29" name="Rectangle 93"/>
              <p:cNvSpPr>
                <a:spLocks noChangeArrowheads="1"/>
              </p:cNvSpPr>
              <p:nvPr/>
            </p:nvSpPr>
            <p:spPr bwMode="auto">
              <a:xfrm>
                <a:off x="909" y="882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0" name="Rectangle 94"/>
              <p:cNvSpPr>
                <a:spLocks noChangeArrowheads="1"/>
              </p:cNvSpPr>
              <p:nvPr/>
            </p:nvSpPr>
            <p:spPr bwMode="auto">
              <a:xfrm>
                <a:off x="909" y="890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1" name="Rectangle 95"/>
              <p:cNvSpPr>
                <a:spLocks noChangeArrowheads="1"/>
              </p:cNvSpPr>
              <p:nvPr/>
            </p:nvSpPr>
            <p:spPr bwMode="auto">
              <a:xfrm>
                <a:off x="909" y="899"/>
                <a:ext cx="184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2" name="Rectangle 96"/>
              <p:cNvSpPr>
                <a:spLocks noChangeArrowheads="1"/>
              </p:cNvSpPr>
              <p:nvPr/>
            </p:nvSpPr>
            <p:spPr bwMode="auto">
              <a:xfrm>
                <a:off x="909" y="862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3" name="Rectangle 97"/>
              <p:cNvSpPr>
                <a:spLocks noChangeArrowheads="1"/>
              </p:cNvSpPr>
              <p:nvPr/>
            </p:nvSpPr>
            <p:spPr bwMode="auto">
              <a:xfrm>
                <a:off x="909" y="870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4" name="Rectangle 98"/>
              <p:cNvSpPr>
                <a:spLocks noChangeArrowheads="1"/>
              </p:cNvSpPr>
              <p:nvPr/>
            </p:nvSpPr>
            <p:spPr bwMode="auto">
              <a:xfrm>
                <a:off x="909" y="878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5" name="Rectangle 99"/>
              <p:cNvSpPr>
                <a:spLocks noChangeArrowheads="1"/>
              </p:cNvSpPr>
              <p:nvPr/>
            </p:nvSpPr>
            <p:spPr bwMode="auto">
              <a:xfrm>
                <a:off x="909" y="886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6" name="Rectangle 100"/>
              <p:cNvSpPr>
                <a:spLocks noChangeArrowheads="1"/>
              </p:cNvSpPr>
              <p:nvPr/>
            </p:nvSpPr>
            <p:spPr bwMode="auto">
              <a:xfrm>
                <a:off x="909" y="894"/>
                <a:ext cx="184" cy="5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7" name="Rectangle 101"/>
              <p:cNvSpPr>
                <a:spLocks noChangeArrowheads="1"/>
              </p:cNvSpPr>
              <p:nvPr/>
            </p:nvSpPr>
            <p:spPr bwMode="auto">
              <a:xfrm>
                <a:off x="909" y="903"/>
                <a:ext cx="184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8" name="Rectangle 102"/>
              <p:cNvSpPr>
                <a:spLocks noChangeArrowheads="1"/>
              </p:cNvSpPr>
              <p:nvPr/>
            </p:nvSpPr>
            <p:spPr bwMode="auto">
              <a:xfrm>
                <a:off x="909" y="907"/>
                <a:ext cx="184" cy="2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39" name="Freeform 103"/>
              <p:cNvSpPr>
                <a:spLocks/>
              </p:cNvSpPr>
              <p:nvPr/>
            </p:nvSpPr>
            <p:spPr bwMode="auto">
              <a:xfrm>
                <a:off x="1093" y="858"/>
                <a:ext cx="184" cy="4"/>
              </a:xfrm>
              <a:custGeom>
                <a:avLst/>
                <a:gdLst>
                  <a:gd name="T0" fmla="*/ 0 w 946"/>
                  <a:gd name="T1" fmla="*/ 0 h 21"/>
                  <a:gd name="T2" fmla="*/ 946 w 946"/>
                  <a:gd name="T3" fmla="*/ 0 h 21"/>
                  <a:gd name="T4" fmla="*/ 939 w 946"/>
                  <a:gd name="T5" fmla="*/ 21 h 21"/>
                  <a:gd name="T6" fmla="*/ 0 w 946"/>
                  <a:gd name="T7" fmla="*/ 21 h 21"/>
                  <a:gd name="T8" fmla="*/ 0 w 94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21">
                    <a:moveTo>
                      <a:pt x="0" y="0"/>
                    </a:moveTo>
                    <a:lnTo>
                      <a:pt x="946" y="0"/>
                    </a:lnTo>
                    <a:cubicBezTo>
                      <a:pt x="943" y="6"/>
                      <a:pt x="941" y="13"/>
                      <a:pt x="93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0" name="Freeform 104"/>
              <p:cNvSpPr>
                <a:spLocks/>
              </p:cNvSpPr>
              <p:nvPr/>
            </p:nvSpPr>
            <p:spPr bwMode="auto">
              <a:xfrm>
                <a:off x="1093" y="866"/>
                <a:ext cx="182" cy="4"/>
              </a:xfrm>
              <a:custGeom>
                <a:avLst/>
                <a:gdLst>
                  <a:gd name="T0" fmla="*/ 0 w 935"/>
                  <a:gd name="T1" fmla="*/ 0 h 21"/>
                  <a:gd name="T2" fmla="*/ 935 w 935"/>
                  <a:gd name="T3" fmla="*/ 0 h 21"/>
                  <a:gd name="T4" fmla="*/ 932 w 935"/>
                  <a:gd name="T5" fmla="*/ 20 h 21"/>
                  <a:gd name="T6" fmla="*/ 931 w 935"/>
                  <a:gd name="T7" fmla="*/ 21 h 21"/>
                  <a:gd name="T8" fmla="*/ 0 w 935"/>
                  <a:gd name="T9" fmla="*/ 21 h 21"/>
                  <a:gd name="T10" fmla="*/ 0 w 935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5" h="21">
                    <a:moveTo>
                      <a:pt x="0" y="0"/>
                    </a:moveTo>
                    <a:lnTo>
                      <a:pt x="935" y="0"/>
                    </a:lnTo>
                    <a:cubicBezTo>
                      <a:pt x="933" y="6"/>
                      <a:pt x="932" y="13"/>
                      <a:pt x="932" y="20"/>
                    </a:cubicBezTo>
                    <a:lnTo>
                      <a:pt x="931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1" name="Freeform 105"/>
              <p:cNvSpPr>
                <a:spLocks/>
              </p:cNvSpPr>
              <p:nvPr/>
            </p:nvSpPr>
            <p:spPr bwMode="auto">
              <a:xfrm>
                <a:off x="1093" y="874"/>
                <a:ext cx="180" cy="4"/>
              </a:xfrm>
              <a:custGeom>
                <a:avLst/>
                <a:gdLst>
                  <a:gd name="T0" fmla="*/ 0 w 929"/>
                  <a:gd name="T1" fmla="*/ 0 h 21"/>
                  <a:gd name="T2" fmla="*/ 929 w 929"/>
                  <a:gd name="T3" fmla="*/ 0 h 21"/>
                  <a:gd name="T4" fmla="*/ 928 w 929"/>
                  <a:gd name="T5" fmla="*/ 21 h 21"/>
                  <a:gd name="T6" fmla="*/ 0 w 929"/>
                  <a:gd name="T7" fmla="*/ 21 h 21"/>
                  <a:gd name="T8" fmla="*/ 0 w 92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9" h="21">
                    <a:moveTo>
                      <a:pt x="0" y="0"/>
                    </a:moveTo>
                    <a:lnTo>
                      <a:pt x="929" y="0"/>
                    </a:lnTo>
                    <a:cubicBezTo>
                      <a:pt x="929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2" name="Freeform 106"/>
              <p:cNvSpPr>
                <a:spLocks/>
              </p:cNvSpPr>
              <p:nvPr/>
            </p:nvSpPr>
            <p:spPr bwMode="auto">
              <a:xfrm>
                <a:off x="1093" y="882"/>
                <a:ext cx="180" cy="4"/>
              </a:xfrm>
              <a:custGeom>
                <a:avLst/>
                <a:gdLst>
                  <a:gd name="T0" fmla="*/ 0 w 927"/>
                  <a:gd name="T1" fmla="*/ 0 h 21"/>
                  <a:gd name="T2" fmla="*/ 927 w 927"/>
                  <a:gd name="T3" fmla="*/ 0 h 21"/>
                  <a:gd name="T4" fmla="*/ 927 w 927"/>
                  <a:gd name="T5" fmla="*/ 7 h 21"/>
                  <a:gd name="T6" fmla="*/ 927 w 927"/>
                  <a:gd name="T7" fmla="*/ 21 h 21"/>
                  <a:gd name="T8" fmla="*/ 0 w 927"/>
                  <a:gd name="T9" fmla="*/ 21 h 21"/>
                  <a:gd name="T10" fmla="*/ 0 w 927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7" h="21">
                    <a:moveTo>
                      <a:pt x="0" y="0"/>
                    </a:moveTo>
                    <a:lnTo>
                      <a:pt x="927" y="0"/>
                    </a:lnTo>
                    <a:lnTo>
                      <a:pt x="927" y="7"/>
                    </a:lnTo>
                    <a:cubicBezTo>
                      <a:pt x="927" y="12"/>
                      <a:pt x="927" y="16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3" name="Freeform 107"/>
              <p:cNvSpPr>
                <a:spLocks/>
              </p:cNvSpPr>
              <p:nvPr/>
            </p:nvSpPr>
            <p:spPr bwMode="auto">
              <a:xfrm>
                <a:off x="1093" y="890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28 w 930"/>
                  <a:gd name="T3" fmla="*/ 0 h 21"/>
                  <a:gd name="T4" fmla="*/ 930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9" y="7"/>
                      <a:pt x="929" y="14"/>
                      <a:pt x="93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4" name="Freeform 108"/>
              <p:cNvSpPr>
                <a:spLocks/>
              </p:cNvSpPr>
              <p:nvPr/>
            </p:nvSpPr>
            <p:spPr bwMode="auto">
              <a:xfrm>
                <a:off x="1093" y="899"/>
                <a:ext cx="182" cy="4"/>
              </a:xfrm>
              <a:custGeom>
                <a:avLst/>
                <a:gdLst>
                  <a:gd name="T0" fmla="*/ 0 w 936"/>
                  <a:gd name="T1" fmla="*/ 0 h 21"/>
                  <a:gd name="T2" fmla="*/ 932 w 936"/>
                  <a:gd name="T3" fmla="*/ 0 h 21"/>
                  <a:gd name="T4" fmla="*/ 936 w 936"/>
                  <a:gd name="T5" fmla="*/ 21 h 21"/>
                  <a:gd name="T6" fmla="*/ 0 w 936"/>
                  <a:gd name="T7" fmla="*/ 21 h 21"/>
                  <a:gd name="T8" fmla="*/ 0 w 93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6" h="21">
                    <a:moveTo>
                      <a:pt x="0" y="0"/>
                    </a:moveTo>
                    <a:lnTo>
                      <a:pt x="932" y="0"/>
                    </a:lnTo>
                    <a:cubicBezTo>
                      <a:pt x="933" y="7"/>
                      <a:pt x="935" y="14"/>
                      <a:pt x="936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5" name="Freeform 109"/>
              <p:cNvSpPr>
                <a:spLocks/>
              </p:cNvSpPr>
              <p:nvPr/>
            </p:nvSpPr>
            <p:spPr bwMode="auto">
              <a:xfrm>
                <a:off x="1093" y="862"/>
                <a:ext cx="182" cy="4"/>
              </a:xfrm>
              <a:custGeom>
                <a:avLst/>
                <a:gdLst>
                  <a:gd name="T0" fmla="*/ 0 w 939"/>
                  <a:gd name="T1" fmla="*/ 0 h 21"/>
                  <a:gd name="T2" fmla="*/ 939 w 939"/>
                  <a:gd name="T3" fmla="*/ 0 h 21"/>
                  <a:gd name="T4" fmla="*/ 935 w 939"/>
                  <a:gd name="T5" fmla="*/ 21 h 21"/>
                  <a:gd name="T6" fmla="*/ 0 w 939"/>
                  <a:gd name="T7" fmla="*/ 21 h 21"/>
                  <a:gd name="T8" fmla="*/ 0 w 939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9" h="21">
                    <a:moveTo>
                      <a:pt x="0" y="0"/>
                    </a:moveTo>
                    <a:lnTo>
                      <a:pt x="939" y="0"/>
                    </a:lnTo>
                    <a:cubicBezTo>
                      <a:pt x="938" y="6"/>
                      <a:pt x="936" y="13"/>
                      <a:pt x="93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6" name="Freeform 110"/>
              <p:cNvSpPr>
                <a:spLocks/>
              </p:cNvSpPr>
              <p:nvPr/>
            </p:nvSpPr>
            <p:spPr bwMode="auto">
              <a:xfrm>
                <a:off x="1093" y="870"/>
                <a:ext cx="181" cy="4"/>
              </a:xfrm>
              <a:custGeom>
                <a:avLst/>
                <a:gdLst>
                  <a:gd name="T0" fmla="*/ 0 w 931"/>
                  <a:gd name="T1" fmla="*/ 0 h 21"/>
                  <a:gd name="T2" fmla="*/ 931 w 931"/>
                  <a:gd name="T3" fmla="*/ 0 h 21"/>
                  <a:gd name="T4" fmla="*/ 929 w 931"/>
                  <a:gd name="T5" fmla="*/ 21 h 21"/>
                  <a:gd name="T6" fmla="*/ 0 w 931"/>
                  <a:gd name="T7" fmla="*/ 21 h 21"/>
                  <a:gd name="T8" fmla="*/ 0 w 93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1" h="21">
                    <a:moveTo>
                      <a:pt x="0" y="0"/>
                    </a:moveTo>
                    <a:lnTo>
                      <a:pt x="931" y="0"/>
                    </a:lnTo>
                    <a:cubicBezTo>
                      <a:pt x="931" y="7"/>
                      <a:pt x="930" y="14"/>
                      <a:pt x="92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7" name="Freeform 111"/>
              <p:cNvSpPr>
                <a:spLocks/>
              </p:cNvSpPr>
              <p:nvPr/>
            </p:nvSpPr>
            <p:spPr bwMode="auto">
              <a:xfrm>
                <a:off x="1093" y="878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8 w 928"/>
                  <a:gd name="T3" fmla="*/ 0 h 21"/>
                  <a:gd name="T4" fmla="*/ 927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8" y="0"/>
                    </a:lnTo>
                    <a:cubicBezTo>
                      <a:pt x="927" y="7"/>
                      <a:pt x="927" y="14"/>
                      <a:pt x="92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8" name="Freeform 112"/>
              <p:cNvSpPr>
                <a:spLocks/>
              </p:cNvSpPr>
              <p:nvPr/>
            </p:nvSpPr>
            <p:spPr bwMode="auto">
              <a:xfrm>
                <a:off x="1093" y="886"/>
                <a:ext cx="180" cy="4"/>
              </a:xfrm>
              <a:custGeom>
                <a:avLst/>
                <a:gdLst>
                  <a:gd name="T0" fmla="*/ 0 w 928"/>
                  <a:gd name="T1" fmla="*/ 0 h 21"/>
                  <a:gd name="T2" fmla="*/ 927 w 928"/>
                  <a:gd name="T3" fmla="*/ 0 h 21"/>
                  <a:gd name="T4" fmla="*/ 928 w 928"/>
                  <a:gd name="T5" fmla="*/ 21 h 21"/>
                  <a:gd name="T6" fmla="*/ 0 w 928"/>
                  <a:gd name="T7" fmla="*/ 21 h 21"/>
                  <a:gd name="T8" fmla="*/ 0 w 928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8" h="21">
                    <a:moveTo>
                      <a:pt x="0" y="0"/>
                    </a:moveTo>
                    <a:lnTo>
                      <a:pt x="927" y="0"/>
                    </a:lnTo>
                    <a:cubicBezTo>
                      <a:pt x="927" y="7"/>
                      <a:pt x="928" y="14"/>
                      <a:pt x="928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49" name="Freeform 113"/>
              <p:cNvSpPr>
                <a:spLocks/>
              </p:cNvSpPr>
              <p:nvPr/>
            </p:nvSpPr>
            <p:spPr bwMode="auto">
              <a:xfrm>
                <a:off x="1093" y="894"/>
                <a:ext cx="181" cy="5"/>
              </a:xfrm>
              <a:custGeom>
                <a:avLst/>
                <a:gdLst>
                  <a:gd name="T0" fmla="*/ 0 w 932"/>
                  <a:gd name="T1" fmla="*/ 0 h 21"/>
                  <a:gd name="T2" fmla="*/ 930 w 932"/>
                  <a:gd name="T3" fmla="*/ 0 h 21"/>
                  <a:gd name="T4" fmla="*/ 932 w 932"/>
                  <a:gd name="T5" fmla="*/ 15 h 21"/>
                  <a:gd name="T6" fmla="*/ 932 w 932"/>
                  <a:gd name="T7" fmla="*/ 21 h 21"/>
                  <a:gd name="T8" fmla="*/ 0 w 932"/>
                  <a:gd name="T9" fmla="*/ 21 h 21"/>
                  <a:gd name="T10" fmla="*/ 0 w 932"/>
                  <a:gd name="T1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2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30" y="5"/>
                      <a:pt x="931" y="10"/>
                      <a:pt x="932" y="15"/>
                    </a:cubicBezTo>
                    <a:lnTo>
                      <a:pt x="932" y="21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0" name="Freeform 114"/>
              <p:cNvSpPr>
                <a:spLocks/>
              </p:cNvSpPr>
              <p:nvPr/>
            </p:nvSpPr>
            <p:spPr bwMode="auto">
              <a:xfrm>
                <a:off x="1093" y="903"/>
                <a:ext cx="183" cy="4"/>
              </a:xfrm>
              <a:custGeom>
                <a:avLst/>
                <a:gdLst>
                  <a:gd name="T0" fmla="*/ 0 w 941"/>
                  <a:gd name="T1" fmla="*/ 0 h 21"/>
                  <a:gd name="T2" fmla="*/ 936 w 941"/>
                  <a:gd name="T3" fmla="*/ 0 h 21"/>
                  <a:gd name="T4" fmla="*/ 941 w 941"/>
                  <a:gd name="T5" fmla="*/ 21 h 21"/>
                  <a:gd name="T6" fmla="*/ 0 w 941"/>
                  <a:gd name="T7" fmla="*/ 21 h 21"/>
                  <a:gd name="T8" fmla="*/ 0 w 941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1" h="21">
                    <a:moveTo>
                      <a:pt x="0" y="0"/>
                    </a:moveTo>
                    <a:lnTo>
                      <a:pt x="936" y="0"/>
                    </a:lnTo>
                    <a:cubicBezTo>
                      <a:pt x="938" y="7"/>
                      <a:pt x="939" y="14"/>
                      <a:pt x="94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1" name="Freeform 115"/>
              <p:cNvSpPr>
                <a:spLocks/>
              </p:cNvSpPr>
              <p:nvPr/>
            </p:nvSpPr>
            <p:spPr bwMode="auto">
              <a:xfrm>
                <a:off x="1093" y="907"/>
                <a:ext cx="184" cy="2"/>
              </a:xfrm>
              <a:custGeom>
                <a:avLst/>
                <a:gdLst>
                  <a:gd name="T0" fmla="*/ 0 w 946"/>
                  <a:gd name="T1" fmla="*/ 0 h 14"/>
                  <a:gd name="T2" fmla="*/ 941 w 946"/>
                  <a:gd name="T3" fmla="*/ 0 h 14"/>
                  <a:gd name="T4" fmla="*/ 946 w 946"/>
                  <a:gd name="T5" fmla="*/ 14 h 14"/>
                  <a:gd name="T6" fmla="*/ 0 w 946"/>
                  <a:gd name="T7" fmla="*/ 14 h 14"/>
                  <a:gd name="T8" fmla="*/ 0 w 946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6" h="14">
                    <a:moveTo>
                      <a:pt x="0" y="0"/>
                    </a:moveTo>
                    <a:lnTo>
                      <a:pt x="941" y="0"/>
                    </a:lnTo>
                    <a:cubicBezTo>
                      <a:pt x="943" y="5"/>
                      <a:pt x="944" y="10"/>
                      <a:pt x="946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2" name="Freeform 116"/>
              <p:cNvSpPr>
                <a:spLocks/>
              </p:cNvSpPr>
              <p:nvPr/>
            </p:nvSpPr>
            <p:spPr bwMode="auto">
              <a:xfrm>
                <a:off x="905" y="846"/>
                <a:ext cx="377" cy="75"/>
              </a:xfrm>
              <a:custGeom>
                <a:avLst/>
                <a:gdLst>
                  <a:gd name="T0" fmla="*/ 1943 w 1943"/>
                  <a:gd name="T1" fmla="*/ 390 h 390"/>
                  <a:gd name="T2" fmla="*/ 83 w 1943"/>
                  <a:gd name="T3" fmla="*/ 390 h 390"/>
                  <a:gd name="T4" fmla="*/ 4 w 1943"/>
                  <a:gd name="T5" fmla="*/ 266 h 390"/>
                  <a:gd name="T6" fmla="*/ 0 w 1943"/>
                  <a:gd name="T7" fmla="*/ 195 h 390"/>
                  <a:gd name="T8" fmla="*/ 4 w 1943"/>
                  <a:gd name="T9" fmla="*/ 124 h 390"/>
                  <a:gd name="T10" fmla="*/ 83 w 1943"/>
                  <a:gd name="T11" fmla="*/ 0 h 390"/>
                  <a:gd name="T12" fmla="*/ 1943 w 1943"/>
                  <a:gd name="T13" fmla="*/ 0 h 390"/>
                  <a:gd name="T14" fmla="*/ 1943 w 1943"/>
                  <a:gd name="T15" fmla="*/ 62 h 390"/>
                  <a:gd name="T16" fmla="*/ 83 w 1943"/>
                  <a:gd name="T17" fmla="*/ 62 h 390"/>
                  <a:gd name="T18" fmla="*/ 65 w 1943"/>
                  <a:gd name="T19" fmla="*/ 132 h 390"/>
                  <a:gd name="T20" fmla="*/ 61 w 1943"/>
                  <a:gd name="T21" fmla="*/ 195 h 390"/>
                  <a:gd name="T22" fmla="*/ 65 w 1943"/>
                  <a:gd name="T23" fmla="*/ 258 h 390"/>
                  <a:gd name="T24" fmla="*/ 83 w 1943"/>
                  <a:gd name="T25" fmla="*/ 328 h 390"/>
                  <a:gd name="T26" fmla="*/ 1943 w 1943"/>
                  <a:gd name="T27" fmla="*/ 328 h 390"/>
                  <a:gd name="T28" fmla="*/ 1943 w 1943"/>
                  <a:gd name="T29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43" h="390">
                    <a:moveTo>
                      <a:pt x="1943" y="390"/>
                    </a:moveTo>
                    <a:lnTo>
                      <a:pt x="83" y="390"/>
                    </a:lnTo>
                    <a:cubicBezTo>
                      <a:pt x="39" y="390"/>
                      <a:pt x="13" y="336"/>
                      <a:pt x="4" y="266"/>
                    </a:cubicBezTo>
                    <a:cubicBezTo>
                      <a:pt x="1" y="243"/>
                      <a:pt x="0" y="219"/>
                      <a:pt x="0" y="195"/>
                    </a:cubicBezTo>
                    <a:cubicBezTo>
                      <a:pt x="0" y="171"/>
                      <a:pt x="1" y="147"/>
                      <a:pt x="4" y="124"/>
                    </a:cubicBezTo>
                    <a:cubicBezTo>
                      <a:pt x="13" y="54"/>
                      <a:pt x="39" y="0"/>
                      <a:pt x="83" y="0"/>
                    </a:cubicBezTo>
                    <a:lnTo>
                      <a:pt x="1943" y="0"/>
                    </a:lnTo>
                    <a:lnTo>
                      <a:pt x="1943" y="62"/>
                    </a:lnTo>
                    <a:lnTo>
                      <a:pt x="83" y="62"/>
                    </a:lnTo>
                    <a:cubicBezTo>
                      <a:pt x="77" y="62"/>
                      <a:pt x="70" y="92"/>
                      <a:pt x="65" y="132"/>
                    </a:cubicBezTo>
                    <a:cubicBezTo>
                      <a:pt x="63" y="151"/>
                      <a:pt x="61" y="173"/>
                      <a:pt x="61" y="195"/>
                    </a:cubicBezTo>
                    <a:cubicBezTo>
                      <a:pt x="61" y="217"/>
                      <a:pt x="63" y="239"/>
                      <a:pt x="65" y="258"/>
                    </a:cubicBezTo>
                    <a:cubicBezTo>
                      <a:pt x="70" y="298"/>
                      <a:pt x="77" y="328"/>
                      <a:pt x="83" y="328"/>
                    </a:cubicBezTo>
                    <a:lnTo>
                      <a:pt x="1943" y="328"/>
                    </a:lnTo>
                    <a:lnTo>
                      <a:pt x="1943" y="390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3" name="Freeform 117"/>
              <p:cNvSpPr>
                <a:spLocks noEditPoints="1"/>
              </p:cNvSpPr>
              <p:nvPr/>
            </p:nvSpPr>
            <p:spPr bwMode="auto">
              <a:xfrm>
                <a:off x="1093" y="846"/>
                <a:ext cx="189" cy="75"/>
              </a:xfrm>
              <a:custGeom>
                <a:avLst/>
                <a:gdLst>
                  <a:gd name="T0" fmla="*/ 972 w 972"/>
                  <a:gd name="T1" fmla="*/ 390 h 390"/>
                  <a:gd name="T2" fmla="*/ 0 w 972"/>
                  <a:gd name="T3" fmla="*/ 390 h 390"/>
                  <a:gd name="T4" fmla="*/ 0 w 972"/>
                  <a:gd name="T5" fmla="*/ 328 h 390"/>
                  <a:gd name="T6" fmla="*/ 972 w 972"/>
                  <a:gd name="T7" fmla="*/ 328 h 390"/>
                  <a:gd name="T8" fmla="*/ 972 w 972"/>
                  <a:gd name="T9" fmla="*/ 390 h 390"/>
                  <a:gd name="T10" fmla="*/ 0 w 972"/>
                  <a:gd name="T11" fmla="*/ 0 h 390"/>
                  <a:gd name="T12" fmla="*/ 972 w 972"/>
                  <a:gd name="T13" fmla="*/ 0 h 390"/>
                  <a:gd name="T14" fmla="*/ 972 w 972"/>
                  <a:gd name="T15" fmla="*/ 62 h 390"/>
                  <a:gd name="T16" fmla="*/ 0 w 972"/>
                  <a:gd name="T17" fmla="*/ 62 h 390"/>
                  <a:gd name="T18" fmla="*/ 0 w 972"/>
                  <a:gd name="T19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2" h="390">
                    <a:moveTo>
                      <a:pt x="972" y="390"/>
                    </a:moveTo>
                    <a:lnTo>
                      <a:pt x="0" y="390"/>
                    </a:lnTo>
                    <a:lnTo>
                      <a:pt x="0" y="328"/>
                    </a:lnTo>
                    <a:lnTo>
                      <a:pt x="972" y="328"/>
                    </a:lnTo>
                    <a:lnTo>
                      <a:pt x="972" y="390"/>
                    </a:lnTo>
                    <a:close/>
                    <a:moveTo>
                      <a:pt x="0" y="0"/>
                    </a:moveTo>
                    <a:lnTo>
                      <a:pt x="972" y="0"/>
                    </a:lnTo>
                    <a:lnTo>
                      <a:pt x="972" y="62"/>
                    </a:lnTo>
                    <a:lnTo>
                      <a:pt x="0" y="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4" name="Rectangle 118"/>
              <p:cNvSpPr>
                <a:spLocks noChangeArrowheads="1"/>
              </p:cNvSpPr>
              <p:nvPr/>
            </p:nvSpPr>
            <p:spPr bwMode="auto">
              <a:xfrm>
                <a:off x="905" y="763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5" name="Rectangle 119"/>
              <p:cNvSpPr>
                <a:spLocks noChangeArrowheads="1"/>
              </p:cNvSpPr>
              <p:nvPr/>
            </p:nvSpPr>
            <p:spPr bwMode="auto">
              <a:xfrm>
                <a:off x="905" y="775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6" name="Rectangle 120"/>
              <p:cNvSpPr>
                <a:spLocks noChangeArrowheads="1"/>
              </p:cNvSpPr>
              <p:nvPr/>
            </p:nvSpPr>
            <p:spPr bwMode="auto">
              <a:xfrm>
                <a:off x="905" y="786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7" name="Rectangle 121"/>
              <p:cNvSpPr>
                <a:spLocks noChangeArrowheads="1"/>
              </p:cNvSpPr>
              <p:nvPr/>
            </p:nvSpPr>
            <p:spPr bwMode="auto">
              <a:xfrm>
                <a:off x="905" y="798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8" name="Rectangle 122"/>
              <p:cNvSpPr>
                <a:spLocks noChangeArrowheads="1"/>
              </p:cNvSpPr>
              <p:nvPr/>
            </p:nvSpPr>
            <p:spPr bwMode="auto">
              <a:xfrm>
                <a:off x="905" y="809"/>
                <a:ext cx="137" cy="6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59" name="Rectangle 123"/>
              <p:cNvSpPr>
                <a:spLocks noChangeArrowheads="1"/>
              </p:cNvSpPr>
              <p:nvPr/>
            </p:nvSpPr>
            <p:spPr bwMode="auto">
              <a:xfrm>
                <a:off x="905" y="821"/>
                <a:ext cx="137" cy="5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0" name="Rectangle 124"/>
              <p:cNvSpPr>
                <a:spLocks noChangeArrowheads="1"/>
              </p:cNvSpPr>
              <p:nvPr/>
            </p:nvSpPr>
            <p:spPr bwMode="auto">
              <a:xfrm>
                <a:off x="905" y="769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1" name="Rectangle 125"/>
              <p:cNvSpPr>
                <a:spLocks noChangeArrowheads="1"/>
              </p:cNvSpPr>
              <p:nvPr/>
            </p:nvSpPr>
            <p:spPr bwMode="auto">
              <a:xfrm>
                <a:off x="905" y="780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2" name="Rectangle 126"/>
              <p:cNvSpPr>
                <a:spLocks noChangeArrowheads="1"/>
              </p:cNvSpPr>
              <p:nvPr/>
            </p:nvSpPr>
            <p:spPr bwMode="auto">
              <a:xfrm>
                <a:off x="905" y="792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3" name="Rectangle 127"/>
              <p:cNvSpPr>
                <a:spLocks noChangeArrowheads="1"/>
              </p:cNvSpPr>
              <p:nvPr/>
            </p:nvSpPr>
            <p:spPr bwMode="auto">
              <a:xfrm>
                <a:off x="905" y="803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4" name="Rectangle 128"/>
              <p:cNvSpPr>
                <a:spLocks noChangeArrowheads="1"/>
              </p:cNvSpPr>
              <p:nvPr/>
            </p:nvSpPr>
            <p:spPr bwMode="auto">
              <a:xfrm>
                <a:off x="905" y="815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5" name="Rectangle 129"/>
              <p:cNvSpPr>
                <a:spLocks noChangeArrowheads="1"/>
              </p:cNvSpPr>
              <p:nvPr/>
            </p:nvSpPr>
            <p:spPr bwMode="auto">
              <a:xfrm>
                <a:off x="905" y="826"/>
                <a:ext cx="137" cy="6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6" name="Rectangle 130"/>
              <p:cNvSpPr>
                <a:spLocks noChangeArrowheads="1"/>
              </p:cNvSpPr>
              <p:nvPr/>
            </p:nvSpPr>
            <p:spPr bwMode="auto">
              <a:xfrm>
                <a:off x="905" y="832"/>
                <a:ext cx="137" cy="4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7" name="Freeform 131"/>
              <p:cNvSpPr>
                <a:spLocks/>
              </p:cNvSpPr>
              <p:nvPr/>
            </p:nvSpPr>
            <p:spPr bwMode="auto">
              <a:xfrm>
                <a:off x="1042" y="763"/>
                <a:ext cx="137" cy="6"/>
              </a:xfrm>
              <a:custGeom>
                <a:avLst/>
                <a:gdLst>
                  <a:gd name="T0" fmla="*/ 0 w 703"/>
                  <a:gd name="T1" fmla="*/ 0 h 30"/>
                  <a:gd name="T2" fmla="*/ 703 w 703"/>
                  <a:gd name="T3" fmla="*/ 0 h 30"/>
                  <a:gd name="T4" fmla="*/ 691 w 703"/>
                  <a:gd name="T5" fmla="*/ 30 h 30"/>
                  <a:gd name="T6" fmla="*/ 0 w 703"/>
                  <a:gd name="T7" fmla="*/ 30 h 30"/>
                  <a:gd name="T8" fmla="*/ 0 w 70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3" h="30">
                    <a:moveTo>
                      <a:pt x="0" y="0"/>
                    </a:moveTo>
                    <a:lnTo>
                      <a:pt x="703" y="0"/>
                    </a:lnTo>
                    <a:cubicBezTo>
                      <a:pt x="698" y="9"/>
                      <a:pt x="694" y="19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8" name="Freeform 132"/>
              <p:cNvSpPr>
                <a:spLocks/>
              </p:cNvSpPr>
              <p:nvPr/>
            </p:nvSpPr>
            <p:spPr bwMode="auto">
              <a:xfrm>
                <a:off x="1042" y="775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82 w 682"/>
                  <a:gd name="T3" fmla="*/ 0 h 29"/>
                  <a:gd name="T4" fmla="*/ 677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82" y="0"/>
                    </a:lnTo>
                    <a:cubicBezTo>
                      <a:pt x="680" y="9"/>
                      <a:pt x="678" y="19"/>
                      <a:pt x="677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69" name="Freeform 133"/>
              <p:cNvSpPr>
                <a:spLocks/>
              </p:cNvSpPr>
              <p:nvPr/>
            </p:nvSpPr>
            <p:spPr bwMode="auto">
              <a:xfrm>
                <a:off x="1042" y="786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3 w 673"/>
                  <a:gd name="T3" fmla="*/ 0 h 30"/>
                  <a:gd name="T4" fmla="*/ 671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2" y="10"/>
                      <a:pt x="671" y="20"/>
                      <a:pt x="67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0" name="Freeform 134"/>
              <p:cNvSpPr>
                <a:spLocks/>
              </p:cNvSpPr>
              <p:nvPr/>
            </p:nvSpPr>
            <p:spPr bwMode="auto">
              <a:xfrm>
                <a:off x="1042" y="798"/>
                <a:ext cx="130" cy="5"/>
              </a:xfrm>
              <a:custGeom>
                <a:avLst/>
                <a:gdLst>
                  <a:gd name="T0" fmla="*/ 0 w 669"/>
                  <a:gd name="T1" fmla="*/ 0 h 30"/>
                  <a:gd name="T2" fmla="*/ 669 w 669"/>
                  <a:gd name="T3" fmla="*/ 0 h 30"/>
                  <a:gd name="T4" fmla="*/ 669 w 669"/>
                  <a:gd name="T5" fmla="*/ 15 h 30"/>
                  <a:gd name="T6" fmla="*/ 669 w 669"/>
                  <a:gd name="T7" fmla="*/ 30 h 30"/>
                  <a:gd name="T8" fmla="*/ 0 w 669"/>
                  <a:gd name="T9" fmla="*/ 30 h 30"/>
                  <a:gd name="T10" fmla="*/ 0 w 669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9" h="30">
                    <a:moveTo>
                      <a:pt x="0" y="0"/>
                    </a:moveTo>
                    <a:lnTo>
                      <a:pt x="669" y="0"/>
                    </a:lnTo>
                    <a:cubicBezTo>
                      <a:pt x="669" y="5"/>
                      <a:pt x="669" y="10"/>
                      <a:pt x="669" y="15"/>
                    </a:cubicBezTo>
                    <a:cubicBezTo>
                      <a:pt x="669" y="20"/>
                      <a:pt x="669" y="25"/>
                      <a:pt x="669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1" name="Freeform 135"/>
              <p:cNvSpPr>
                <a:spLocks/>
              </p:cNvSpPr>
              <p:nvPr/>
            </p:nvSpPr>
            <p:spPr bwMode="auto">
              <a:xfrm>
                <a:off x="1042" y="809"/>
                <a:ext cx="131" cy="6"/>
              </a:xfrm>
              <a:custGeom>
                <a:avLst/>
                <a:gdLst>
                  <a:gd name="T0" fmla="*/ 0 w 673"/>
                  <a:gd name="T1" fmla="*/ 0 h 30"/>
                  <a:gd name="T2" fmla="*/ 671 w 673"/>
                  <a:gd name="T3" fmla="*/ 0 h 30"/>
                  <a:gd name="T4" fmla="*/ 673 w 673"/>
                  <a:gd name="T5" fmla="*/ 30 h 30"/>
                  <a:gd name="T6" fmla="*/ 0 w 673"/>
                  <a:gd name="T7" fmla="*/ 30 h 30"/>
                  <a:gd name="T8" fmla="*/ 0 w 673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3" h="30">
                    <a:moveTo>
                      <a:pt x="0" y="0"/>
                    </a:moveTo>
                    <a:lnTo>
                      <a:pt x="671" y="0"/>
                    </a:lnTo>
                    <a:cubicBezTo>
                      <a:pt x="671" y="10"/>
                      <a:pt x="672" y="20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2" name="Freeform 136"/>
              <p:cNvSpPr>
                <a:spLocks/>
              </p:cNvSpPr>
              <p:nvPr/>
            </p:nvSpPr>
            <p:spPr bwMode="auto">
              <a:xfrm>
                <a:off x="1042" y="821"/>
                <a:ext cx="132" cy="5"/>
              </a:xfrm>
              <a:custGeom>
                <a:avLst/>
                <a:gdLst>
                  <a:gd name="T0" fmla="*/ 0 w 682"/>
                  <a:gd name="T1" fmla="*/ 0 h 29"/>
                  <a:gd name="T2" fmla="*/ 677 w 682"/>
                  <a:gd name="T3" fmla="*/ 0 h 29"/>
                  <a:gd name="T4" fmla="*/ 682 w 682"/>
                  <a:gd name="T5" fmla="*/ 29 h 29"/>
                  <a:gd name="T6" fmla="*/ 0 w 682"/>
                  <a:gd name="T7" fmla="*/ 29 h 29"/>
                  <a:gd name="T8" fmla="*/ 0 w 682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2" h="29">
                    <a:moveTo>
                      <a:pt x="0" y="0"/>
                    </a:moveTo>
                    <a:lnTo>
                      <a:pt x="677" y="0"/>
                    </a:lnTo>
                    <a:cubicBezTo>
                      <a:pt x="678" y="10"/>
                      <a:pt x="680" y="20"/>
                      <a:pt x="682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3" name="Freeform 137"/>
              <p:cNvSpPr>
                <a:spLocks/>
              </p:cNvSpPr>
              <p:nvPr/>
            </p:nvSpPr>
            <p:spPr bwMode="auto">
              <a:xfrm>
                <a:off x="1042" y="769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91 w 691"/>
                  <a:gd name="T3" fmla="*/ 0 h 30"/>
                  <a:gd name="T4" fmla="*/ 682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91" y="0"/>
                    </a:lnTo>
                    <a:cubicBezTo>
                      <a:pt x="688" y="9"/>
                      <a:pt x="685" y="19"/>
                      <a:pt x="682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4" name="Freeform 138"/>
              <p:cNvSpPr>
                <a:spLocks/>
              </p:cNvSpPr>
              <p:nvPr/>
            </p:nvSpPr>
            <p:spPr bwMode="auto">
              <a:xfrm>
                <a:off x="1042" y="780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7 w 677"/>
                  <a:gd name="T3" fmla="*/ 0 h 30"/>
                  <a:gd name="T4" fmla="*/ 675 w 677"/>
                  <a:gd name="T5" fmla="*/ 14 h 30"/>
                  <a:gd name="T6" fmla="*/ 673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7" y="0"/>
                    </a:lnTo>
                    <a:cubicBezTo>
                      <a:pt x="676" y="5"/>
                      <a:pt x="675" y="9"/>
                      <a:pt x="675" y="14"/>
                    </a:cubicBezTo>
                    <a:cubicBezTo>
                      <a:pt x="674" y="19"/>
                      <a:pt x="674" y="24"/>
                      <a:pt x="67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5" name="Freeform 139"/>
              <p:cNvSpPr>
                <a:spLocks/>
              </p:cNvSpPr>
              <p:nvPr/>
            </p:nvSpPr>
            <p:spPr bwMode="auto">
              <a:xfrm>
                <a:off x="1042" y="792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71 w 671"/>
                  <a:gd name="T3" fmla="*/ 0 h 29"/>
                  <a:gd name="T4" fmla="*/ 669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71" y="0"/>
                    </a:lnTo>
                    <a:cubicBezTo>
                      <a:pt x="670" y="9"/>
                      <a:pt x="670" y="19"/>
                      <a:pt x="669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6" name="Freeform 140"/>
              <p:cNvSpPr>
                <a:spLocks/>
              </p:cNvSpPr>
              <p:nvPr/>
            </p:nvSpPr>
            <p:spPr bwMode="auto">
              <a:xfrm>
                <a:off x="1042" y="803"/>
                <a:ext cx="130" cy="6"/>
              </a:xfrm>
              <a:custGeom>
                <a:avLst/>
                <a:gdLst>
                  <a:gd name="T0" fmla="*/ 0 w 671"/>
                  <a:gd name="T1" fmla="*/ 0 h 29"/>
                  <a:gd name="T2" fmla="*/ 669 w 671"/>
                  <a:gd name="T3" fmla="*/ 0 h 29"/>
                  <a:gd name="T4" fmla="*/ 671 w 671"/>
                  <a:gd name="T5" fmla="*/ 29 h 29"/>
                  <a:gd name="T6" fmla="*/ 0 w 671"/>
                  <a:gd name="T7" fmla="*/ 29 h 29"/>
                  <a:gd name="T8" fmla="*/ 0 w 67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1" h="29">
                    <a:moveTo>
                      <a:pt x="0" y="0"/>
                    </a:moveTo>
                    <a:lnTo>
                      <a:pt x="669" y="0"/>
                    </a:lnTo>
                    <a:cubicBezTo>
                      <a:pt x="670" y="10"/>
                      <a:pt x="670" y="20"/>
                      <a:pt x="671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7" name="Freeform 141"/>
              <p:cNvSpPr>
                <a:spLocks/>
              </p:cNvSpPr>
              <p:nvPr/>
            </p:nvSpPr>
            <p:spPr bwMode="auto">
              <a:xfrm>
                <a:off x="1042" y="815"/>
                <a:ext cx="131" cy="6"/>
              </a:xfrm>
              <a:custGeom>
                <a:avLst/>
                <a:gdLst>
                  <a:gd name="T0" fmla="*/ 0 w 677"/>
                  <a:gd name="T1" fmla="*/ 0 h 30"/>
                  <a:gd name="T2" fmla="*/ 673 w 677"/>
                  <a:gd name="T3" fmla="*/ 0 h 30"/>
                  <a:gd name="T4" fmla="*/ 675 w 677"/>
                  <a:gd name="T5" fmla="*/ 16 h 30"/>
                  <a:gd name="T6" fmla="*/ 677 w 677"/>
                  <a:gd name="T7" fmla="*/ 30 h 30"/>
                  <a:gd name="T8" fmla="*/ 0 w 677"/>
                  <a:gd name="T9" fmla="*/ 30 h 30"/>
                  <a:gd name="T10" fmla="*/ 0 w 677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7" h="30">
                    <a:moveTo>
                      <a:pt x="0" y="0"/>
                    </a:moveTo>
                    <a:lnTo>
                      <a:pt x="673" y="0"/>
                    </a:lnTo>
                    <a:cubicBezTo>
                      <a:pt x="674" y="6"/>
                      <a:pt x="674" y="11"/>
                      <a:pt x="675" y="16"/>
                    </a:cubicBezTo>
                    <a:cubicBezTo>
                      <a:pt x="675" y="21"/>
                      <a:pt x="676" y="25"/>
                      <a:pt x="67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8" name="Freeform 142"/>
              <p:cNvSpPr>
                <a:spLocks/>
              </p:cNvSpPr>
              <p:nvPr/>
            </p:nvSpPr>
            <p:spPr bwMode="auto">
              <a:xfrm>
                <a:off x="1042" y="826"/>
                <a:ext cx="134" cy="6"/>
              </a:xfrm>
              <a:custGeom>
                <a:avLst/>
                <a:gdLst>
                  <a:gd name="T0" fmla="*/ 0 w 691"/>
                  <a:gd name="T1" fmla="*/ 0 h 30"/>
                  <a:gd name="T2" fmla="*/ 682 w 691"/>
                  <a:gd name="T3" fmla="*/ 0 h 30"/>
                  <a:gd name="T4" fmla="*/ 691 w 691"/>
                  <a:gd name="T5" fmla="*/ 30 h 30"/>
                  <a:gd name="T6" fmla="*/ 0 w 691"/>
                  <a:gd name="T7" fmla="*/ 30 h 30"/>
                  <a:gd name="T8" fmla="*/ 0 w 691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1" h="30">
                    <a:moveTo>
                      <a:pt x="0" y="0"/>
                    </a:moveTo>
                    <a:lnTo>
                      <a:pt x="682" y="0"/>
                    </a:lnTo>
                    <a:cubicBezTo>
                      <a:pt x="685" y="11"/>
                      <a:pt x="688" y="21"/>
                      <a:pt x="691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79" name="Freeform 143"/>
              <p:cNvSpPr>
                <a:spLocks/>
              </p:cNvSpPr>
              <p:nvPr/>
            </p:nvSpPr>
            <p:spPr bwMode="auto">
              <a:xfrm>
                <a:off x="1042" y="832"/>
                <a:ext cx="136" cy="4"/>
              </a:xfrm>
              <a:custGeom>
                <a:avLst/>
                <a:gdLst>
                  <a:gd name="T0" fmla="*/ 0 w 698"/>
                  <a:gd name="T1" fmla="*/ 0 h 20"/>
                  <a:gd name="T2" fmla="*/ 691 w 698"/>
                  <a:gd name="T3" fmla="*/ 0 h 20"/>
                  <a:gd name="T4" fmla="*/ 698 w 698"/>
                  <a:gd name="T5" fmla="*/ 20 h 20"/>
                  <a:gd name="T6" fmla="*/ 0 w 698"/>
                  <a:gd name="T7" fmla="*/ 20 h 20"/>
                  <a:gd name="T8" fmla="*/ 0 w 698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8" h="20">
                    <a:moveTo>
                      <a:pt x="0" y="0"/>
                    </a:moveTo>
                    <a:lnTo>
                      <a:pt x="691" y="0"/>
                    </a:lnTo>
                    <a:cubicBezTo>
                      <a:pt x="693" y="7"/>
                      <a:pt x="696" y="14"/>
                      <a:pt x="698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0" name="Freeform 144"/>
              <p:cNvSpPr>
                <a:spLocks/>
              </p:cNvSpPr>
              <p:nvPr/>
            </p:nvSpPr>
            <p:spPr bwMode="auto">
              <a:xfrm>
                <a:off x="897" y="753"/>
                <a:ext cx="290" cy="93"/>
              </a:xfrm>
              <a:custGeom>
                <a:avLst/>
                <a:gdLst>
                  <a:gd name="T0" fmla="*/ 1496 w 1496"/>
                  <a:gd name="T1" fmla="*/ 477 h 477"/>
                  <a:gd name="T2" fmla="*/ 93 w 1496"/>
                  <a:gd name="T3" fmla="*/ 477 h 477"/>
                  <a:gd name="T4" fmla="*/ 6 w 1496"/>
                  <a:gd name="T5" fmla="*/ 329 h 477"/>
                  <a:gd name="T6" fmla="*/ 0 w 1496"/>
                  <a:gd name="T7" fmla="*/ 238 h 477"/>
                  <a:gd name="T8" fmla="*/ 6 w 1496"/>
                  <a:gd name="T9" fmla="*/ 148 h 477"/>
                  <a:gd name="T10" fmla="*/ 93 w 1496"/>
                  <a:gd name="T11" fmla="*/ 0 h 477"/>
                  <a:gd name="T12" fmla="*/ 1496 w 1496"/>
                  <a:gd name="T13" fmla="*/ 0 h 477"/>
                  <a:gd name="T14" fmla="*/ 1496 w 1496"/>
                  <a:gd name="T15" fmla="*/ 50 h 477"/>
                  <a:gd name="T16" fmla="*/ 93 w 1496"/>
                  <a:gd name="T17" fmla="*/ 50 h 477"/>
                  <a:gd name="T18" fmla="*/ 56 w 1496"/>
                  <a:gd name="T19" fmla="*/ 154 h 477"/>
                  <a:gd name="T20" fmla="*/ 51 w 1496"/>
                  <a:gd name="T21" fmla="*/ 238 h 477"/>
                  <a:gd name="T22" fmla="*/ 56 w 1496"/>
                  <a:gd name="T23" fmla="*/ 322 h 477"/>
                  <a:gd name="T24" fmla="*/ 93 w 1496"/>
                  <a:gd name="T25" fmla="*/ 426 h 477"/>
                  <a:gd name="T26" fmla="*/ 1496 w 1496"/>
                  <a:gd name="T27" fmla="*/ 426 h 477"/>
                  <a:gd name="T28" fmla="*/ 1496 w 1496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96" h="477">
                    <a:moveTo>
                      <a:pt x="1496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1496" y="0"/>
                    </a:lnTo>
                    <a:lnTo>
                      <a:pt x="1496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1496" y="426"/>
                    </a:lnTo>
                    <a:lnTo>
                      <a:pt x="1496" y="477"/>
                    </a:ln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1" name="Freeform 145"/>
              <p:cNvSpPr>
                <a:spLocks/>
              </p:cNvSpPr>
              <p:nvPr/>
            </p:nvSpPr>
            <p:spPr bwMode="auto">
              <a:xfrm>
                <a:off x="897" y="753"/>
                <a:ext cx="145" cy="93"/>
              </a:xfrm>
              <a:custGeom>
                <a:avLst/>
                <a:gdLst>
                  <a:gd name="T0" fmla="*/ 748 w 748"/>
                  <a:gd name="T1" fmla="*/ 477 h 477"/>
                  <a:gd name="T2" fmla="*/ 93 w 748"/>
                  <a:gd name="T3" fmla="*/ 477 h 477"/>
                  <a:gd name="T4" fmla="*/ 6 w 748"/>
                  <a:gd name="T5" fmla="*/ 329 h 477"/>
                  <a:gd name="T6" fmla="*/ 0 w 748"/>
                  <a:gd name="T7" fmla="*/ 238 h 477"/>
                  <a:gd name="T8" fmla="*/ 6 w 748"/>
                  <a:gd name="T9" fmla="*/ 148 h 477"/>
                  <a:gd name="T10" fmla="*/ 93 w 748"/>
                  <a:gd name="T11" fmla="*/ 0 h 477"/>
                  <a:gd name="T12" fmla="*/ 748 w 748"/>
                  <a:gd name="T13" fmla="*/ 0 h 477"/>
                  <a:gd name="T14" fmla="*/ 748 w 748"/>
                  <a:gd name="T15" fmla="*/ 50 h 477"/>
                  <a:gd name="T16" fmla="*/ 93 w 748"/>
                  <a:gd name="T17" fmla="*/ 50 h 477"/>
                  <a:gd name="T18" fmla="*/ 56 w 748"/>
                  <a:gd name="T19" fmla="*/ 154 h 477"/>
                  <a:gd name="T20" fmla="*/ 51 w 748"/>
                  <a:gd name="T21" fmla="*/ 238 h 477"/>
                  <a:gd name="T22" fmla="*/ 56 w 748"/>
                  <a:gd name="T23" fmla="*/ 322 h 477"/>
                  <a:gd name="T24" fmla="*/ 93 w 748"/>
                  <a:gd name="T25" fmla="*/ 426 h 477"/>
                  <a:gd name="T26" fmla="*/ 748 w 748"/>
                  <a:gd name="T27" fmla="*/ 426 h 477"/>
                  <a:gd name="T28" fmla="*/ 748 w 748"/>
                  <a:gd name="T29" fmla="*/ 47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8" h="477">
                    <a:moveTo>
                      <a:pt x="748" y="477"/>
                    </a:moveTo>
                    <a:lnTo>
                      <a:pt x="93" y="477"/>
                    </a:lnTo>
                    <a:cubicBezTo>
                      <a:pt x="45" y="477"/>
                      <a:pt x="16" y="412"/>
                      <a:pt x="6" y="329"/>
                    </a:cubicBezTo>
                    <a:cubicBezTo>
                      <a:pt x="2" y="299"/>
                      <a:pt x="0" y="269"/>
                      <a:pt x="0" y="238"/>
                    </a:cubicBezTo>
                    <a:cubicBezTo>
                      <a:pt x="0" y="208"/>
                      <a:pt x="2" y="177"/>
                      <a:pt x="6" y="148"/>
                    </a:cubicBezTo>
                    <a:cubicBezTo>
                      <a:pt x="16" y="65"/>
                      <a:pt x="45" y="0"/>
                      <a:pt x="93" y="0"/>
                    </a:cubicBezTo>
                    <a:lnTo>
                      <a:pt x="748" y="0"/>
                    </a:lnTo>
                    <a:lnTo>
                      <a:pt x="748" y="50"/>
                    </a:lnTo>
                    <a:lnTo>
                      <a:pt x="93" y="50"/>
                    </a:lnTo>
                    <a:cubicBezTo>
                      <a:pt x="76" y="50"/>
                      <a:pt x="63" y="96"/>
                      <a:pt x="56" y="154"/>
                    </a:cubicBezTo>
                    <a:cubicBezTo>
                      <a:pt x="53" y="180"/>
                      <a:pt x="51" y="209"/>
                      <a:pt x="51" y="238"/>
                    </a:cubicBezTo>
                    <a:cubicBezTo>
                      <a:pt x="51" y="267"/>
                      <a:pt x="53" y="296"/>
                      <a:pt x="56" y="322"/>
                    </a:cubicBezTo>
                    <a:cubicBezTo>
                      <a:pt x="63" y="380"/>
                      <a:pt x="76" y="426"/>
                      <a:pt x="93" y="426"/>
                    </a:cubicBezTo>
                    <a:lnTo>
                      <a:pt x="748" y="426"/>
                    </a:lnTo>
                    <a:lnTo>
                      <a:pt x="748" y="477"/>
                    </a:ln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2" name="Freeform 146"/>
              <p:cNvSpPr>
                <a:spLocks/>
              </p:cNvSpPr>
              <p:nvPr/>
            </p:nvSpPr>
            <p:spPr bwMode="auto">
              <a:xfrm>
                <a:off x="984" y="623"/>
                <a:ext cx="229" cy="73"/>
              </a:xfrm>
              <a:custGeom>
                <a:avLst/>
                <a:gdLst>
                  <a:gd name="T0" fmla="*/ 0 w 1180"/>
                  <a:gd name="T1" fmla="*/ 376 h 376"/>
                  <a:gd name="T2" fmla="*/ 1106 w 1180"/>
                  <a:gd name="T3" fmla="*/ 376 h 376"/>
                  <a:gd name="T4" fmla="*/ 1176 w 1180"/>
                  <a:gd name="T5" fmla="*/ 260 h 376"/>
                  <a:gd name="T6" fmla="*/ 1180 w 1180"/>
                  <a:gd name="T7" fmla="*/ 188 h 376"/>
                  <a:gd name="T8" fmla="*/ 1176 w 1180"/>
                  <a:gd name="T9" fmla="*/ 117 h 376"/>
                  <a:gd name="T10" fmla="*/ 1106 w 1180"/>
                  <a:gd name="T11" fmla="*/ 0 h 376"/>
                  <a:gd name="T12" fmla="*/ 0 w 1180"/>
                  <a:gd name="T13" fmla="*/ 0 h 376"/>
                  <a:gd name="T14" fmla="*/ 0 w 1180"/>
                  <a:gd name="T15" fmla="*/ 40 h 376"/>
                  <a:gd name="T16" fmla="*/ 1106 w 1180"/>
                  <a:gd name="T17" fmla="*/ 40 h 376"/>
                  <a:gd name="T18" fmla="*/ 1136 w 1180"/>
                  <a:gd name="T19" fmla="*/ 122 h 376"/>
                  <a:gd name="T20" fmla="*/ 1140 w 1180"/>
                  <a:gd name="T21" fmla="*/ 188 h 376"/>
                  <a:gd name="T22" fmla="*/ 1136 w 1180"/>
                  <a:gd name="T23" fmla="*/ 255 h 376"/>
                  <a:gd name="T24" fmla="*/ 1106 w 1180"/>
                  <a:gd name="T25" fmla="*/ 336 h 376"/>
                  <a:gd name="T26" fmla="*/ 0 w 1180"/>
                  <a:gd name="T27" fmla="*/ 336 h 376"/>
                  <a:gd name="T28" fmla="*/ 0 w 1180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0" h="376">
                    <a:moveTo>
                      <a:pt x="0" y="376"/>
                    </a:moveTo>
                    <a:lnTo>
                      <a:pt x="1106" y="376"/>
                    </a:lnTo>
                    <a:cubicBezTo>
                      <a:pt x="1144" y="376"/>
                      <a:pt x="1167" y="325"/>
                      <a:pt x="1176" y="260"/>
                    </a:cubicBezTo>
                    <a:cubicBezTo>
                      <a:pt x="1178" y="237"/>
                      <a:pt x="1180" y="212"/>
                      <a:pt x="1180" y="188"/>
                    </a:cubicBezTo>
                    <a:cubicBezTo>
                      <a:pt x="1180" y="164"/>
                      <a:pt x="1178" y="140"/>
                      <a:pt x="1176" y="117"/>
                    </a:cubicBezTo>
                    <a:cubicBezTo>
                      <a:pt x="1167" y="51"/>
                      <a:pt x="1144" y="0"/>
                      <a:pt x="1106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1106" y="40"/>
                    </a:lnTo>
                    <a:cubicBezTo>
                      <a:pt x="1120" y="40"/>
                      <a:pt x="1130" y="76"/>
                      <a:pt x="1136" y="122"/>
                    </a:cubicBezTo>
                    <a:cubicBezTo>
                      <a:pt x="1139" y="142"/>
                      <a:pt x="1140" y="165"/>
                      <a:pt x="1140" y="188"/>
                    </a:cubicBezTo>
                    <a:cubicBezTo>
                      <a:pt x="1140" y="211"/>
                      <a:pt x="1139" y="234"/>
                      <a:pt x="1136" y="255"/>
                    </a:cubicBezTo>
                    <a:cubicBezTo>
                      <a:pt x="1130" y="300"/>
                      <a:pt x="1120" y="336"/>
                      <a:pt x="1106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3" name="Freeform 147"/>
              <p:cNvSpPr>
                <a:spLocks/>
              </p:cNvSpPr>
              <p:nvPr/>
            </p:nvSpPr>
            <p:spPr bwMode="auto">
              <a:xfrm>
                <a:off x="1096" y="623"/>
                <a:ext cx="117" cy="73"/>
              </a:xfrm>
              <a:custGeom>
                <a:avLst/>
                <a:gdLst>
                  <a:gd name="T0" fmla="*/ 0 w 602"/>
                  <a:gd name="T1" fmla="*/ 376 h 376"/>
                  <a:gd name="T2" fmla="*/ 528 w 602"/>
                  <a:gd name="T3" fmla="*/ 376 h 376"/>
                  <a:gd name="T4" fmla="*/ 598 w 602"/>
                  <a:gd name="T5" fmla="*/ 260 h 376"/>
                  <a:gd name="T6" fmla="*/ 602 w 602"/>
                  <a:gd name="T7" fmla="*/ 188 h 376"/>
                  <a:gd name="T8" fmla="*/ 598 w 602"/>
                  <a:gd name="T9" fmla="*/ 117 h 376"/>
                  <a:gd name="T10" fmla="*/ 528 w 602"/>
                  <a:gd name="T11" fmla="*/ 0 h 376"/>
                  <a:gd name="T12" fmla="*/ 0 w 602"/>
                  <a:gd name="T13" fmla="*/ 0 h 376"/>
                  <a:gd name="T14" fmla="*/ 0 w 602"/>
                  <a:gd name="T15" fmla="*/ 40 h 376"/>
                  <a:gd name="T16" fmla="*/ 528 w 602"/>
                  <a:gd name="T17" fmla="*/ 40 h 376"/>
                  <a:gd name="T18" fmla="*/ 558 w 602"/>
                  <a:gd name="T19" fmla="*/ 122 h 376"/>
                  <a:gd name="T20" fmla="*/ 562 w 602"/>
                  <a:gd name="T21" fmla="*/ 188 h 376"/>
                  <a:gd name="T22" fmla="*/ 558 w 602"/>
                  <a:gd name="T23" fmla="*/ 255 h 376"/>
                  <a:gd name="T24" fmla="*/ 528 w 602"/>
                  <a:gd name="T25" fmla="*/ 336 h 376"/>
                  <a:gd name="T26" fmla="*/ 0 w 602"/>
                  <a:gd name="T27" fmla="*/ 336 h 376"/>
                  <a:gd name="T28" fmla="*/ 0 w 602"/>
                  <a:gd name="T29" fmla="*/ 376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2" h="376">
                    <a:moveTo>
                      <a:pt x="0" y="376"/>
                    </a:moveTo>
                    <a:lnTo>
                      <a:pt x="528" y="376"/>
                    </a:lnTo>
                    <a:cubicBezTo>
                      <a:pt x="566" y="376"/>
                      <a:pt x="589" y="325"/>
                      <a:pt x="598" y="260"/>
                    </a:cubicBezTo>
                    <a:cubicBezTo>
                      <a:pt x="600" y="237"/>
                      <a:pt x="602" y="212"/>
                      <a:pt x="602" y="188"/>
                    </a:cubicBezTo>
                    <a:cubicBezTo>
                      <a:pt x="602" y="164"/>
                      <a:pt x="600" y="140"/>
                      <a:pt x="598" y="117"/>
                    </a:cubicBezTo>
                    <a:cubicBezTo>
                      <a:pt x="589" y="51"/>
                      <a:pt x="566" y="0"/>
                      <a:pt x="528" y="0"/>
                    </a:cubicBezTo>
                    <a:lnTo>
                      <a:pt x="0" y="0"/>
                    </a:lnTo>
                    <a:lnTo>
                      <a:pt x="0" y="40"/>
                    </a:lnTo>
                    <a:lnTo>
                      <a:pt x="528" y="40"/>
                    </a:lnTo>
                    <a:cubicBezTo>
                      <a:pt x="542" y="40"/>
                      <a:pt x="552" y="76"/>
                      <a:pt x="558" y="122"/>
                    </a:cubicBezTo>
                    <a:cubicBezTo>
                      <a:pt x="561" y="142"/>
                      <a:pt x="562" y="165"/>
                      <a:pt x="562" y="188"/>
                    </a:cubicBezTo>
                    <a:cubicBezTo>
                      <a:pt x="562" y="211"/>
                      <a:pt x="561" y="234"/>
                      <a:pt x="558" y="255"/>
                    </a:cubicBezTo>
                    <a:cubicBezTo>
                      <a:pt x="552" y="300"/>
                      <a:pt x="542" y="336"/>
                      <a:pt x="528" y="336"/>
                    </a:cubicBezTo>
                    <a:lnTo>
                      <a:pt x="0" y="336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4" name="Freeform 148"/>
              <p:cNvSpPr>
                <a:spLocks/>
              </p:cNvSpPr>
              <p:nvPr/>
            </p:nvSpPr>
            <p:spPr bwMode="auto">
              <a:xfrm>
                <a:off x="916" y="106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4 h 360"/>
                  <a:gd name="T6" fmla="*/ 1708 w 1708"/>
                  <a:gd name="T7" fmla="*/ 133 h 360"/>
                  <a:gd name="T8" fmla="*/ 1155 w 1708"/>
                  <a:gd name="T9" fmla="*/ 133 h 360"/>
                  <a:gd name="T10" fmla="*/ 1155 w 1708"/>
                  <a:gd name="T11" fmla="*/ 151 h 360"/>
                  <a:gd name="T12" fmla="*/ 1155 w 1708"/>
                  <a:gd name="T13" fmla="*/ 169 h 360"/>
                  <a:gd name="T14" fmla="*/ 1155 w 1708"/>
                  <a:gd name="T15" fmla="*/ 187 h 360"/>
                  <a:gd name="T16" fmla="*/ 1155 w 1708"/>
                  <a:gd name="T17" fmla="*/ 205 h 360"/>
                  <a:gd name="T18" fmla="*/ 1155 w 1708"/>
                  <a:gd name="T19" fmla="*/ 223 h 360"/>
                  <a:gd name="T20" fmla="*/ 1155 w 1708"/>
                  <a:gd name="T21" fmla="*/ 241 h 360"/>
                  <a:gd name="T22" fmla="*/ 1155 w 1708"/>
                  <a:gd name="T23" fmla="*/ 259 h 360"/>
                  <a:gd name="T24" fmla="*/ 1155 w 1708"/>
                  <a:gd name="T25" fmla="*/ 277 h 360"/>
                  <a:gd name="T26" fmla="*/ 1155 w 1708"/>
                  <a:gd name="T27" fmla="*/ 295 h 360"/>
                  <a:gd name="T28" fmla="*/ 1155 w 1708"/>
                  <a:gd name="T29" fmla="*/ 313 h 360"/>
                  <a:gd name="T30" fmla="*/ 1155 w 1708"/>
                  <a:gd name="T31" fmla="*/ 331 h 360"/>
                  <a:gd name="T32" fmla="*/ 1155 w 1708"/>
                  <a:gd name="T33" fmla="*/ 349 h 360"/>
                  <a:gd name="T34" fmla="*/ 1155 w 1708"/>
                  <a:gd name="T35" fmla="*/ 360 h 360"/>
                  <a:gd name="T36" fmla="*/ 1119 w 1708"/>
                  <a:gd name="T37" fmla="*/ 360 h 360"/>
                  <a:gd name="T38" fmla="*/ 24 w 1708"/>
                  <a:gd name="T39" fmla="*/ 360 h 360"/>
                  <a:gd name="T40" fmla="*/ 0 w 1708"/>
                  <a:gd name="T41" fmla="*/ 335 h 360"/>
                  <a:gd name="T42" fmla="*/ 0 w 1708"/>
                  <a:gd name="T43" fmla="*/ 24 h 360"/>
                  <a:gd name="T44" fmla="*/ 24 w 1708"/>
                  <a:gd name="T45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4"/>
                    </a:cubicBezTo>
                    <a:lnTo>
                      <a:pt x="1708" y="133"/>
                    </a:lnTo>
                    <a:lnTo>
                      <a:pt x="1155" y="133"/>
                    </a:lnTo>
                    <a:lnTo>
                      <a:pt x="1155" y="151"/>
                    </a:lnTo>
                    <a:lnTo>
                      <a:pt x="1155" y="169"/>
                    </a:lnTo>
                    <a:lnTo>
                      <a:pt x="1155" y="187"/>
                    </a:lnTo>
                    <a:lnTo>
                      <a:pt x="1155" y="205"/>
                    </a:lnTo>
                    <a:lnTo>
                      <a:pt x="1155" y="223"/>
                    </a:lnTo>
                    <a:lnTo>
                      <a:pt x="1155" y="241"/>
                    </a:lnTo>
                    <a:lnTo>
                      <a:pt x="1155" y="259"/>
                    </a:lnTo>
                    <a:lnTo>
                      <a:pt x="1155" y="277"/>
                    </a:lnTo>
                    <a:lnTo>
                      <a:pt x="1155" y="295"/>
                    </a:lnTo>
                    <a:lnTo>
                      <a:pt x="1155" y="313"/>
                    </a:lnTo>
                    <a:lnTo>
                      <a:pt x="1155" y="331"/>
                    </a:lnTo>
                    <a:lnTo>
                      <a:pt x="1155" y="349"/>
                    </a:lnTo>
                    <a:lnTo>
                      <a:pt x="1155" y="360"/>
                    </a:lnTo>
                    <a:lnTo>
                      <a:pt x="1119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5" name="Freeform 149"/>
              <p:cNvSpPr>
                <a:spLocks/>
              </p:cNvSpPr>
              <p:nvPr/>
            </p:nvSpPr>
            <p:spPr bwMode="auto">
              <a:xfrm>
                <a:off x="916" y="106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4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4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6" name="Rectangle 150"/>
              <p:cNvSpPr>
                <a:spLocks noChangeArrowheads="1"/>
              </p:cNvSpPr>
              <p:nvPr/>
            </p:nvSpPr>
            <p:spPr bwMode="auto">
              <a:xfrm>
                <a:off x="1192" y="1065"/>
                <a:ext cx="27" cy="2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7" name="Rectangle 151"/>
              <p:cNvSpPr>
                <a:spLocks noChangeArrowheads="1"/>
              </p:cNvSpPr>
              <p:nvPr/>
            </p:nvSpPr>
            <p:spPr bwMode="auto">
              <a:xfrm>
                <a:off x="949" y="1065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8" name="Rectangle 152"/>
              <p:cNvSpPr>
                <a:spLocks noChangeArrowheads="1"/>
              </p:cNvSpPr>
              <p:nvPr/>
            </p:nvSpPr>
            <p:spPr bwMode="auto">
              <a:xfrm>
                <a:off x="1181" y="1065"/>
                <a:ext cx="7" cy="2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89" name="Rectangle 153"/>
              <p:cNvSpPr>
                <a:spLocks noChangeArrowheads="1"/>
              </p:cNvSpPr>
              <p:nvPr/>
            </p:nvSpPr>
            <p:spPr bwMode="auto">
              <a:xfrm>
                <a:off x="938" y="1065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0" name="Freeform 154"/>
              <p:cNvSpPr>
                <a:spLocks/>
              </p:cNvSpPr>
              <p:nvPr/>
            </p:nvSpPr>
            <p:spPr bwMode="auto">
              <a:xfrm>
                <a:off x="896" y="991"/>
                <a:ext cx="331" cy="70"/>
              </a:xfrm>
              <a:custGeom>
                <a:avLst/>
                <a:gdLst>
                  <a:gd name="T0" fmla="*/ 25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5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5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5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1" name="Freeform 155"/>
              <p:cNvSpPr>
                <a:spLocks/>
              </p:cNvSpPr>
              <p:nvPr/>
            </p:nvSpPr>
            <p:spPr bwMode="auto">
              <a:xfrm>
                <a:off x="896" y="991"/>
                <a:ext cx="166" cy="70"/>
              </a:xfrm>
              <a:custGeom>
                <a:avLst/>
                <a:gdLst>
                  <a:gd name="T0" fmla="*/ 25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5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5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5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5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5" y="0"/>
                    </a:cubicBez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2" name="Rectangle 156"/>
              <p:cNvSpPr>
                <a:spLocks noChangeArrowheads="1"/>
              </p:cNvSpPr>
              <p:nvPr/>
            </p:nvSpPr>
            <p:spPr bwMode="auto">
              <a:xfrm>
                <a:off x="1172" y="995"/>
                <a:ext cx="28" cy="62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3" name="Rectangle 157"/>
              <p:cNvSpPr>
                <a:spLocks noChangeArrowheads="1"/>
              </p:cNvSpPr>
              <p:nvPr/>
            </p:nvSpPr>
            <p:spPr bwMode="auto">
              <a:xfrm>
                <a:off x="929" y="995"/>
                <a:ext cx="28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4" name="Rectangle 158"/>
              <p:cNvSpPr>
                <a:spLocks noChangeArrowheads="1"/>
              </p:cNvSpPr>
              <p:nvPr/>
            </p:nvSpPr>
            <p:spPr bwMode="auto">
              <a:xfrm>
                <a:off x="1161" y="995"/>
                <a:ext cx="7" cy="62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5" name="Rectangle 159"/>
              <p:cNvSpPr>
                <a:spLocks noChangeArrowheads="1"/>
              </p:cNvSpPr>
              <p:nvPr/>
            </p:nvSpPr>
            <p:spPr bwMode="auto">
              <a:xfrm>
                <a:off x="918" y="995"/>
                <a:ext cx="7" cy="62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6" name="Freeform 160"/>
              <p:cNvSpPr>
                <a:spLocks/>
              </p:cNvSpPr>
              <p:nvPr/>
            </p:nvSpPr>
            <p:spPr bwMode="auto">
              <a:xfrm>
                <a:off x="916" y="921"/>
                <a:ext cx="331" cy="70"/>
              </a:xfrm>
              <a:custGeom>
                <a:avLst/>
                <a:gdLst>
                  <a:gd name="T0" fmla="*/ 24 w 1708"/>
                  <a:gd name="T1" fmla="*/ 0 h 360"/>
                  <a:gd name="T2" fmla="*/ 1683 w 1708"/>
                  <a:gd name="T3" fmla="*/ 0 h 360"/>
                  <a:gd name="T4" fmla="*/ 1708 w 1708"/>
                  <a:gd name="T5" fmla="*/ 25 h 360"/>
                  <a:gd name="T6" fmla="*/ 1708 w 1708"/>
                  <a:gd name="T7" fmla="*/ 335 h 360"/>
                  <a:gd name="T8" fmla="*/ 1683 w 1708"/>
                  <a:gd name="T9" fmla="*/ 360 h 360"/>
                  <a:gd name="T10" fmla="*/ 24 w 1708"/>
                  <a:gd name="T11" fmla="*/ 360 h 360"/>
                  <a:gd name="T12" fmla="*/ 0 w 1708"/>
                  <a:gd name="T13" fmla="*/ 335 h 360"/>
                  <a:gd name="T14" fmla="*/ 0 w 1708"/>
                  <a:gd name="T15" fmla="*/ 25 h 360"/>
                  <a:gd name="T16" fmla="*/ 24 w 1708"/>
                  <a:gd name="T17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8" h="360">
                    <a:moveTo>
                      <a:pt x="24" y="0"/>
                    </a:moveTo>
                    <a:lnTo>
                      <a:pt x="1683" y="0"/>
                    </a:lnTo>
                    <a:cubicBezTo>
                      <a:pt x="1697" y="0"/>
                      <a:pt x="1708" y="11"/>
                      <a:pt x="1708" y="25"/>
                    </a:cubicBezTo>
                    <a:lnTo>
                      <a:pt x="1708" y="335"/>
                    </a:lnTo>
                    <a:cubicBezTo>
                      <a:pt x="1708" y="349"/>
                      <a:pt x="1697" y="360"/>
                      <a:pt x="1683" y="360"/>
                    </a:cubicBez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7" name="Freeform 161"/>
              <p:cNvSpPr>
                <a:spLocks/>
              </p:cNvSpPr>
              <p:nvPr/>
            </p:nvSpPr>
            <p:spPr bwMode="auto">
              <a:xfrm>
                <a:off x="916" y="921"/>
                <a:ext cx="166" cy="70"/>
              </a:xfrm>
              <a:custGeom>
                <a:avLst/>
                <a:gdLst>
                  <a:gd name="T0" fmla="*/ 24 w 854"/>
                  <a:gd name="T1" fmla="*/ 0 h 360"/>
                  <a:gd name="T2" fmla="*/ 854 w 854"/>
                  <a:gd name="T3" fmla="*/ 0 h 360"/>
                  <a:gd name="T4" fmla="*/ 854 w 854"/>
                  <a:gd name="T5" fmla="*/ 360 h 360"/>
                  <a:gd name="T6" fmla="*/ 24 w 854"/>
                  <a:gd name="T7" fmla="*/ 360 h 360"/>
                  <a:gd name="T8" fmla="*/ 0 w 854"/>
                  <a:gd name="T9" fmla="*/ 335 h 360"/>
                  <a:gd name="T10" fmla="*/ 0 w 854"/>
                  <a:gd name="T11" fmla="*/ 25 h 360"/>
                  <a:gd name="T12" fmla="*/ 24 w 854"/>
                  <a:gd name="T13" fmla="*/ 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360">
                    <a:moveTo>
                      <a:pt x="24" y="0"/>
                    </a:moveTo>
                    <a:lnTo>
                      <a:pt x="854" y="0"/>
                    </a:lnTo>
                    <a:lnTo>
                      <a:pt x="854" y="360"/>
                    </a:lnTo>
                    <a:lnTo>
                      <a:pt x="24" y="360"/>
                    </a:lnTo>
                    <a:cubicBezTo>
                      <a:pt x="11" y="360"/>
                      <a:pt x="0" y="349"/>
                      <a:pt x="0" y="335"/>
                    </a:cubicBezTo>
                    <a:lnTo>
                      <a:pt x="0" y="25"/>
                    </a:lnTo>
                    <a:cubicBezTo>
                      <a:pt x="0" y="11"/>
                      <a:pt x="11" y="0"/>
                      <a:pt x="24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8" name="Rectangle 162"/>
              <p:cNvSpPr>
                <a:spLocks noChangeArrowheads="1"/>
              </p:cNvSpPr>
              <p:nvPr/>
            </p:nvSpPr>
            <p:spPr bwMode="auto">
              <a:xfrm>
                <a:off x="1192" y="926"/>
                <a:ext cx="27" cy="61"/>
              </a:xfrm>
              <a:prstGeom prst="rect">
                <a:avLst/>
              </a:prstGeom>
              <a:solidFill>
                <a:srgbClr val="F2AE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299" name="Rectangle 163"/>
              <p:cNvSpPr>
                <a:spLocks noChangeArrowheads="1"/>
              </p:cNvSpPr>
              <p:nvPr/>
            </p:nvSpPr>
            <p:spPr bwMode="auto">
              <a:xfrm>
                <a:off x="949" y="926"/>
                <a:ext cx="28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0" name="Rectangle 164"/>
              <p:cNvSpPr>
                <a:spLocks noChangeArrowheads="1"/>
              </p:cNvSpPr>
              <p:nvPr/>
            </p:nvSpPr>
            <p:spPr bwMode="auto">
              <a:xfrm>
                <a:off x="1181" y="926"/>
                <a:ext cx="7" cy="6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1" name="Rectangle 165"/>
              <p:cNvSpPr>
                <a:spLocks noChangeArrowheads="1"/>
              </p:cNvSpPr>
              <p:nvPr/>
            </p:nvSpPr>
            <p:spPr bwMode="auto">
              <a:xfrm>
                <a:off x="938" y="926"/>
                <a:ext cx="7" cy="6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2" name="Freeform 166"/>
              <p:cNvSpPr>
                <a:spLocks/>
              </p:cNvSpPr>
              <p:nvPr/>
            </p:nvSpPr>
            <p:spPr bwMode="auto">
              <a:xfrm>
                <a:off x="874" y="1131"/>
                <a:ext cx="284" cy="80"/>
              </a:xfrm>
              <a:custGeom>
                <a:avLst/>
                <a:gdLst>
                  <a:gd name="T0" fmla="*/ 29 w 1461"/>
                  <a:gd name="T1" fmla="*/ 0 h 416"/>
                  <a:gd name="T2" fmla="*/ 1334 w 1461"/>
                  <a:gd name="T3" fmla="*/ 0 h 416"/>
                  <a:gd name="T4" fmla="*/ 1334 w 1461"/>
                  <a:gd name="T5" fmla="*/ 50 h 416"/>
                  <a:gd name="T6" fmla="*/ 1370 w 1461"/>
                  <a:gd name="T7" fmla="*/ 50 h 416"/>
                  <a:gd name="T8" fmla="*/ 1461 w 1461"/>
                  <a:gd name="T9" fmla="*/ 50 h 416"/>
                  <a:gd name="T10" fmla="*/ 1383 w 1461"/>
                  <a:gd name="T11" fmla="*/ 172 h 416"/>
                  <a:gd name="T12" fmla="*/ 1379 w 1461"/>
                  <a:gd name="T13" fmla="*/ 242 h 416"/>
                  <a:gd name="T14" fmla="*/ 1383 w 1461"/>
                  <a:gd name="T15" fmla="*/ 311 h 416"/>
                  <a:gd name="T16" fmla="*/ 1423 w 1461"/>
                  <a:gd name="T17" fmla="*/ 416 h 416"/>
                  <a:gd name="T18" fmla="*/ 29 w 1461"/>
                  <a:gd name="T19" fmla="*/ 416 h 416"/>
                  <a:gd name="T20" fmla="*/ 0 w 1461"/>
                  <a:gd name="T21" fmla="*/ 388 h 416"/>
                  <a:gd name="T22" fmla="*/ 0 w 1461"/>
                  <a:gd name="T23" fmla="*/ 28 h 416"/>
                  <a:gd name="T24" fmla="*/ 29 w 1461"/>
                  <a:gd name="T25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1" h="416">
                    <a:moveTo>
                      <a:pt x="29" y="0"/>
                    </a:moveTo>
                    <a:lnTo>
                      <a:pt x="1334" y="0"/>
                    </a:lnTo>
                    <a:lnTo>
                      <a:pt x="1334" y="50"/>
                    </a:lnTo>
                    <a:lnTo>
                      <a:pt x="1370" y="50"/>
                    </a:lnTo>
                    <a:lnTo>
                      <a:pt x="1461" y="50"/>
                    </a:lnTo>
                    <a:cubicBezTo>
                      <a:pt x="1417" y="50"/>
                      <a:pt x="1392" y="103"/>
                      <a:pt x="1383" y="172"/>
                    </a:cubicBezTo>
                    <a:cubicBezTo>
                      <a:pt x="1380" y="194"/>
                      <a:pt x="1379" y="218"/>
                      <a:pt x="1379" y="242"/>
                    </a:cubicBezTo>
                    <a:cubicBezTo>
                      <a:pt x="1379" y="265"/>
                      <a:pt x="1380" y="289"/>
                      <a:pt x="1383" y="311"/>
                    </a:cubicBezTo>
                    <a:cubicBezTo>
                      <a:pt x="1389" y="357"/>
                      <a:pt x="1402" y="395"/>
                      <a:pt x="1423" y="416"/>
                    </a:cubicBez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3" name="Freeform 167"/>
              <p:cNvSpPr>
                <a:spLocks/>
              </p:cNvSpPr>
              <p:nvPr/>
            </p:nvSpPr>
            <p:spPr bwMode="auto">
              <a:xfrm>
                <a:off x="874" y="1131"/>
                <a:ext cx="192" cy="80"/>
              </a:xfrm>
              <a:custGeom>
                <a:avLst/>
                <a:gdLst>
                  <a:gd name="T0" fmla="*/ 29 w 989"/>
                  <a:gd name="T1" fmla="*/ 0 h 416"/>
                  <a:gd name="T2" fmla="*/ 989 w 989"/>
                  <a:gd name="T3" fmla="*/ 0 h 416"/>
                  <a:gd name="T4" fmla="*/ 989 w 989"/>
                  <a:gd name="T5" fmla="*/ 416 h 416"/>
                  <a:gd name="T6" fmla="*/ 29 w 989"/>
                  <a:gd name="T7" fmla="*/ 416 h 416"/>
                  <a:gd name="T8" fmla="*/ 0 w 989"/>
                  <a:gd name="T9" fmla="*/ 388 h 416"/>
                  <a:gd name="T10" fmla="*/ 0 w 989"/>
                  <a:gd name="T11" fmla="*/ 28 h 416"/>
                  <a:gd name="T12" fmla="*/ 29 w 989"/>
                  <a:gd name="T1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9" h="416">
                    <a:moveTo>
                      <a:pt x="29" y="0"/>
                    </a:moveTo>
                    <a:lnTo>
                      <a:pt x="989" y="0"/>
                    </a:lnTo>
                    <a:lnTo>
                      <a:pt x="989" y="416"/>
                    </a:lnTo>
                    <a:lnTo>
                      <a:pt x="29" y="416"/>
                    </a:lnTo>
                    <a:cubicBezTo>
                      <a:pt x="13" y="416"/>
                      <a:pt x="0" y="404"/>
                      <a:pt x="0" y="38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9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4" name="Rectangle 168"/>
              <p:cNvSpPr>
                <a:spLocks noChangeArrowheads="1"/>
              </p:cNvSpPr>
              <p:nvPr/>
            </p:nvSpPr>
            <p:spPr bwMode="auto">
              <a:xfrm>
                <a:off x="912" y="1136"/>
                <a:ext cx="33" cy="71"/>
              </a:xfrm>
              <a:prstGeom prst="rect">
                <a:avLst/>
              </a:prstGeom>
              <a:solidFill>
                <a:srgbClr val="FFD0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5" name="Rectangle 169"/>
              <p:cNvSpPr>
                <a:spLocks noChangeArrowheads="1"/>
              </p:cNvSpPr>
              <p:nvPr/>
            </p:nvSpPr>
            <p:spPr bwMode="auto">
              <a:xfrm>
                <a:off x="900" y="1136"/>
                <a:ext cx="8" cy="71"/>
              </a:xfrm>
              <a:prstGeom prst="rect">
                <a:avLst/>
              </a:prstGeom>
              <a:solidFill>
                <a:srgbClr val="FFEA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6" name="Freeform 170"/>
              <p:cNvSpPr>
                <a:spLocks/>
              </p:cNvSpPr>
              <p:nvPr/>
            </p:nvSpPr>
            <p:spPr bwMode="auto">
              <a:xfrm>
                <a:off x="1066" y="1151"/>
                <a:ext cx="80" cy="40"/>
              </a:xfrm>
              <a:custGeom>
                <a:avLst/>
                <a:gdLst>
                  <a:gd name="T0" fmla="*/ 0 w 409"/>
                  <a:gd name="T1" fmla="*/ 0 h 202"/>
                  <a:gd name="T2" fmla="*/ 409 w 409"/>
                  <a:gd name="T3" fmla="*/ 0 h 202"/>
                  <a:gd name="T4" fmla="*/ 394 w 409"/>
                  <a:gd name="T5" fmla="*/ 65 h 202"/>
                  <a:gd name="T6" fmla="*/ 390 w 409"/>
                  <a:gd name="T7" fmla="*/ 135 h 202"/>
                  <a:gd name="T8" fmla="*/ 394 w 409"/>
                  <a:gd name="T9" fmla="*/ 202 h 202"/>
                  <a:gd name="T10" fmla="*/ 0 w 409"/>
                  <a:gd name="T11" fmla="*/ 202 h 202"/>
                  <a:gd name="T12" fmla="*/ 0 w 409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9" h="202">
                    <a:moveTo>
                      <a:pt x="0" y="0"/>
                    </a:moveTo>
                    <a:lnTo>
                      <a:pt x="409" y="0"/>
                    </a:lnTo>
                    <a:cubicBezTo>
                      <a:pt x="402" y="19"/>
                      <a:pt x="397" y="41"/>
                      <a:pt x="394" y="65"/>
                    </a:cubicBezTo>
                    <a:cubicBezTo>
                      <a:pt x="391" y="87"/>
                      <a:pt x="390" y="111"/>
                      <a:pt x="390" y="135"/>
                    </a:cubicBezTo>
                    <a:cubicBezTo>
                      <a:pt x="390" y="157"/>
                      <a:pt x="391" y="180"/>
                      <a:pt x="394" y="202"/>
                    </a:cubicBezTo>
                    <a:lnTo>
                      <a:pt x="0" y="20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7" name="Rectangle 171"/>
              <p:cNvSpPr>
                <a:spLocks noChangeArrowheads="1"/>
              </p:cNvSpPr>
              <p:nvPr/>
            </p:nvSpPr>
            <p:spPr bwMode="auto">
              <a:xfrm>
                <a:off x="966" y="1151"/>
                <a:ext cx="100" cy="40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8" name="Rectangle 172"/>
              <p:cNvSpPr>
                <a:spLocks noChangeArrowheads="1"/>
              </p:cNvSpPr>
              <p:nvPr/>
            </p:nvSpPr>
            <p:spPr bwMode="auto">
              <a:xfrm>
                <a:off x="1082" y="94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09" name="Rectangle 173"/>
              <p:cNvSpPr>
                <a:spLocks noChangeArrowheads="1"/>
              </p:cNvSpPr>
              <p:nvPr/>
            </p:nvSpPr>
            <p:spPr bwMode="auto">
              <a:xfrm>
                <a:off x="1010" y="94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0" name="Rectangle 174"/>
              <p:cNvSpPr>
                <a:spLocks noChangeArrowheads="1"/>
              </p:cNvSpPr>
              <p:nvPr/>
            </p:nvSpPr>
            <p:spPr bwMode="auto">
              <a:xfrm>
                <a:off x="1062" y="1012"/>
                <a:ext cx="72" cy="28"/>
              </a:xfrm>
              <a:prstGeom prst="rect">
                <a:avLst/>
              </a:pr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1" name="Rectangle 175"/>
              <p:cNvSpPr>
                <a:spLocks noChangeArrowheads="1"/>
              </p:cNvSpPr>
              <p:nvPr/>
            </p:nvSpPr>
            <p:spPr bwMode="auto">
              <a:xfrm>
                <a:off x="990" y="1012"/>
                <a:ext cx="72" cy="28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2" name="Rectangle 176"/>
              <p:cNvSpPr>
                <a:spLocks noChangeArrowheads="1"/>
              </p:cNvSpPr>
              <p:nvPr/>
            </p:nvSpPr>
            <p:spPr bwMode="auto">
              <a:xfrm>
                <a:off x="1146" y="115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3" name="Rectangle 177"/>
              <p:cNvSpPr>
                <a:spLocks noChangeArrowheads="1"/>
              </p:cNvSpPr>
              <p:nvPr/>
            </p:nvSpPr>
            <p:spPr bwMode="auto">
              <a:xfrm>
                <a:off x="1146" y="1160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4" name="Rectangle 178"/>
              <p:cNvSpPr>
                <a:spLocks noChangeArrowheads="1"/>
              </p:cNvSpPr>
              <p:nvPr/>
            </p:nvSpPr>
            <p:spPr bwMode="auto">
              <a:xfrm>
                <a:off x="1146" y="1168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5" name="Rectangle 179"/>
              <p:cNvSpPr>
                <a:spLocks noChangeArrowheads="1"/>
              </p:cNvSpPr>
              <p:nvPr/>
            </p:nvSpPr>
            <p:spPr bwMode="auto">
              <a:xfrm>
                <a:off x="1146" y="1176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6" name="Rectangle 180"/>
              <p:cNvSpPr>
                <a:spLocks noChangeArrowheads="1"/>
              </p:cNvSpPr>
              <p:nvPr/>
            </p:nvSpPr>
            <p:spPr bwMode="auto">
              <a:xfrm>
                <a:off x="1146" y="1184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7" name="Rectangle 181"/>
              <p:cNvSpPr>
                <a:spLocks noChangeArrowheads="1"/>
              </p:cNvSpPr>
              <p:nvPr/>
            </p:nvSpPr>
            <p:spPr bwMode="auto">
              <a:xfrm>
                <a:off x="1146" y="1192"/>
                <a:ext cx="181" cy="4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8" name="Rectangle 182"/>
              <p:cNvSpPr>
                <a:spLocks noChangeArrowheads="1"/>
              </p:cNvSpPr>
              <p:nvPr/>
            </p:nvSpPr>
            <p:spPr bwMode="auto">
              <a:xfrm>
                <a:off x="1146" y="115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19" name="Rectangle 183"/>
              <p:cNvSpPr>
                <a:spLocks noChangeArrowheads="1"/>
              </p:cNvSpPr>
              <p:nvPr/>
            </p:nvSpPr>
            <p:spPr bwMode="auto">
              <a:xfrm>
                <a:off x="1146" y="1164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0" name="Rectangle 184"/>
              <p:cNvSpPr>
                <a:spLocks noChangeArrowheads="1"/>
              </p:cNvSpPr>
              <p:nvPr/>
            </p:nvSpPr>
            <p:spPr bwMode="auto">
              <a:xfrm>
                <a:off x="1146" y="1172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1" name="Rectangle 185"/>
              <p:cNvSpPr>
                <a:spLocks noChangeArrowheads="1"/>
              </p:cNvSpPr>
              <p:nvPr/>
            </p:nvSpPr>
            <p:spPr bwMode="auto">
              <a:xfrm>
                <a:off x="1146" y="1180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2" name="Rectangle 186"/>
              <p:cNvSpPr>
                <a:spLocks noChangeArrowheads="1"/>
              </p:cNvSpPr>
              <p:nvPr/>
            </p:nvSpPr>
            <p:spPr bwMode="auto">
              <a:xfrm>
                <a:off x="1146" y="1188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3" name="Rectangle 187"/>
              <p:cNvSpPr>
                <a:spLocks noChangeArrowheads="1"/>
              </p:cNvSpPr>
              <p:nvPr/>
            </p:nvSpPr>
            <p:spPr bwMode="auto">
              <a:xfrm>
                <a:off x="1146" y="1196"/>
                <a:ext cx="181" cy="4"/>
              </a:xfrm>
              <a:prstGeom prst="rect">
                <a:avLst/>
              </a:prstGeom>
              <a:solidFill>
                <a:srgbClr val="AECB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4" name="Rectangle 188"/>
              <p:cNvSpPr>
                <a:spLocks noChangeArrowheads="1"/>
              </p:cNvSpPr>
              <p:nvPr/>
            </p:nvSpPr>
            <p:spPr bwMode="auto">
              <a:xfrm>
                <a:off x="1146" y="1200"/>
                <a:ext cx="181" cy="3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5" name="Freeform 189"/>
              <p:cNvSpPr>
                <a:spLocks/>
              </p:cNvSpPr>
              <p:nvPr/>
            </p:nvSpPr>
            <p:spPr bwMode="auto">
              <a:xfrm>
                <a:off x="1327" y="1152"/>
                <a:ext cx="181" cy="4"/>
              </a:xfrm>
              <a:custGeom>
                <a:avLst/>
                <a:gdLst>
                  <a:gd name="T0" fmla="*/ 0 w 930"/>
                  <a:gd name="T1" fmla="*/ 0 h 21"/>
                  <a:gd name="T2" fmla="*/ 930 w 930"/>
                  <a:gd name="T3" fmla="*/ 0 h 21"/>
                  <a:gd name="T4" fmla="*/ 923 w 930"/>
                  <a:gd name="T5" fmla="*/ 21 h 21"/>
                  <a:gd name="T6" fmla="*/ 0 w 930"/>
                  <a:gd name="T7" fmla="*/ 21 h 21"/>
                  <a:gd name="T8" fmla="*/ 0 w 93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21">
                    <a:moveTo>
                      <a:pt x="0" y="0"/>
                    </a:moveTo>
                    <a:lnTo>
                      <a:pt x="930" y="0"/>
                    </a:lnTo>
                    <a:cubicBezTo>
                      <a:pt x="927" y="7"/>
                      <a:pt x="925" y="14"/>
                      <a:pt x="92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6" name="Freeform 190"/>
              <p:cNvSpPr>
                <a:spLocks/>
              </p:cNvSpPr>
              <p:nvPr/>
            </p:nvSpPr>
            <p:spPr bwMode="auto">
              <a:xfrm>
                <a:off x="1327" y="1160"/>
                <a:ext cx="178" cy="4"/>
              </a:xfrm>
              <a:custGeom>
                <a:avLst/>
                <a:gdLst>
                  <a:gd name="T0" fmla="*/ 0 w 919"/>
                  <a:gd name="T1" fmla="*/ 0 h 20"/>
                  <a:gd name="T2" fmla="*/ 919 w 919"/>
                  <a:gd name="T3" fmla="*/ 0 h 20"/>
                  <a:gd name="T4" fmla="*/ 916 w 919"/>
                  <a:gd name="T5" fmla="*/ 20 h 20"/>
                  <a:gd name="T6" fmla="*/ 916 w 919"/>
                  <a:gd name="T7" fmla="*/ 20 h 20"/>
                  <a:gd name="T8" fmla="*/ 0 w 919"/>
                  <a:gd name="T9" fmla="*/ 20 h 20"/>
                  <a:gd name="T10" fmla="*/ 0 w 91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9" h="20">
                    <a:moveTo>
                      <a:pt x="0" y="0"/>
                    </a:moveTo>
                    <a:lnTo>
                      <a:pt x="919" y="0"/>
                    </a:lnTo>
                    <a:cubicBezTo>
                      <a:pt x="918" y="6"/>
                      <a:pt x="917" y="13"/>
                      <a:pt x="916" y="20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7" name="Freeform 191"/>
              <p:cNvSpPr>
                <a:spLocks/>
              </p:cNvSpPr>
              <p:nvPr/>
            </p:nvSpPr>
            <p:spPr bwMode="auto">
              <a:xfrm>
                <a:off x="1327" y="1168"/>
                <a:ext cx="177" cy="4"/>
              </a:xfrm>
              <a:custGeom>
                <a:avLst/>
                <a:gdLst>
                  <a:gd name="T0" fmla="*/ 0 w 913"/>
                  <a:gd name="T1" fmla="*/ 0 h 21"/>
                  <a:gd name="T2" fmla="*/ 913 w 913"/>
                  <a:gd name="T3" fmla="*/ 0 h 21"/>
                  <a:gd name="T4" fmla="*/ 912 w 913"/>
                  <a:gd name="T5" fmla="*/ 21 h 21"/>
                  <a:gd name="T6" fmla="*/ 0 w 913"/>
                  <a:gd name="T7" fmla="*/ 21 h 21"/>
                  <a:gd name="T8" fmla="*/ 0 w 91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3" h="21">
                    <a:moveTo>
                      <a:pt x="0" y="0"/>
                    </a:moveTo>
                    <a:lnTo>
                      <a:pt x="913" y="0"/>
                    </a:lnTo>
                    <a:cubicBezTo>
                      <a:pt x="913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8" name="Freeform 192"/>
              <p:cNvSpPr>
                <a:spLocks/>
              </p:cNvSpPr>
              <p:nvPr/>
            </p:nvSpPr>
            <p:spPr bwMode="auto">
              <a:xfrm>
                <a:off x="1327" y="1176"/>
                <a:ext cx="177" cy="4"/>
              </a:xfrm>
              <a:custGeom>
                <a:avLst/>
                <a:gdLst>
                  <a:gd name="T0" fmla="*/ 0 w 911"/>
                  <a:gd name="T1" fmla="*/ 0 h 20"/>
                  <a:gd name="T2" fmla="*/ 911 w 911"/>
                  <a:gd name="T3" fmla="*/ 0 h 20"/>
                  <a:gd name="T4" fmla="*/ 911 w 911"/>
                  <a:gd name="T5" fmla="*/ 7 h 20"/>
                  <a:gd name="T6" fmla="*/ 911 w 911"/>
                  <a:gd name="T7" fmla="*/ 20 h 20"/>
                  <a:gd name="T8" fmla="*/ 0 w 911"/>
                  <a:gd name="T9" fmla="*/ 20 h 20"/>
                  <a:gd name="T10" fmla="*/ 0 w 91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1" h="20">
                    <a:moveTo>
                      <a:pt x="0" y="0"/>
                    </a:moveTo>
                    <a:lnTo>
                      <a:pt x="911" y="0"/>
                    </a:lnTo>
                    <a:lnTo>
                      <a:pt x="911" y="7"/>
                    </a:lnTo>
                    <a:cubicBezTo>
                      <a:pt x="911" y="11"/>
                      <a:pt x="911" y="16"/>
                      <a:pt x="911" y="20"/>
                    </a:cubicBez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29" name="Freeform 193"/>
              <p:cNvSpPr>
                <a:spLocks/>
              </p:cNvSpPr>
              <p:nvPr/>
            </p:nvSpPr>
            <p:spPr bwMode="auto">
              <a:xfrm>
                <a:off x="1327" y="1184"/>
                <a:ext cx="178" cy="4"/>
              </a:xfrm>
              <a:custGeom>
                <a:avLst/>
                <a:gdLst>
                  <a:gd name="T0" fmla="*/ 0 w 914"/>
                  <a:gd name="T1" fmla="*/ 0 h 21"/>
                  <a:gd name="T2" fmla="*/ 912 w 914"/>
                  <a:gd name="T3" fmla="*/ 0 h 21"/>
                  <a:gd name="T4" fmla="*/ 914 w 914"/>
                  <a:gd name="T5" fmla="*/ 21 h 21"/>
                  <a:gd name="T6" fmla="*/ 0 w 914"/>
                  <a:gd name="T7" fmla="*/ 21 h 21"/>
                  <a:gd name="T8" fmla="*/ 0 w 914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4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3" y="7"/>
                      <a:pt x="913" y="14"/>
                      <a:pt x="914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0" name="Freeform 194"/>
              <p:cNvSpPr>
                <a:spLocks/>
              </p:cNvSpPr>
              <p:nvPr/>
            </p:nvSpPr>
            <p:spPr bwMode="auto">
              <a:xfrm>
                <a:off x="1327" y="1192"/>
                <a:ext cx="179" cy="4"/>
              </a:xfrm>
              <a:custGeom>
                <a:avLst/>
                <a:gdLst>
                  <a:gd name="T0" fmla="*/ 0 w 920"/>
                  <a:gd name="T1" fmla="*/ 0 h 21"/>
                  <a:gd name="T2" fmla="*/ 916 w 920"/>
                  <a:gd name="T3" fmla="*/ 0 h 21"/>
                  <a:gd name="T4" fmla="*/ 920 w 920"/>
                  <a:gd name="T5" fmla="*/ 21 h 21"/>
                  <a:gd name="T6" fmla="*/ 0 w 920"/>
                  <a:gd name="T7" fmla="*/ 21 h 21"/>
                  <a:gd name="T8" fmla="*/ 0 w 920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0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8" y="7"/>
                      <a:pt x="919" y="14"/>
                      <a:pt x="920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1" name="Freeform 195"/>
              <p:cNvSpPr>
                <a:spLocks/>
              </p:cNvSpPr>
              <p:nvPr/>
            </p:nvSpPr>
            <p:spPr bwMode="auto">
              <a:xfrm>
                <a:off x="1327" y="1156"/>
                <a:ext cx="179" cy="4"/>
              </a:xfrm>
              <a:custGeom>
                <a:avLst/>
                <a:gdLst>
                  <a:gd name="T0" fmla="*/ 0 w 923"/>
                  <a:gd name="T1" fmla="*/ 0 h 21"/>
                  <a:gd name="T2" fmla="*/ 923 w 923"/>
                  <a:gd name="T3" fmla="*/ 0 h 21"/>
                  <a:gd name="T4" fmla="*/ 919 w 923"/>
                  <a:gd name="T5" fmla="*/ 21 h 21"/>
                  <a:gd name="T6" fmla="*/ 0 w 923"/>
                  <a:gd name="T7" fmla="*/ 21 h 21"/>
                  <a:gd name="T8" fmla="*/ 0 w 923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3" h="21">
                    <a:moveTo>
                      <a:pt x="0" y="0"/>
                    </a:moveTo>
                    <a:lnTo>
                      <a:pt x="923" y="0"/>
                    </a:lnTo>
                    <a:cubicBezTo>
                      <a:pt x="922" y="7"/>
                      <a:pt x="920" y="14"/>
                      <a:pt x="919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2" name="Freeform 196"/>
              <p:cNvSpPr>
                <a:spLocks/>
              </p:cNvSpPr>
              <p:nvPr/>
            </p:nvSpPr>
            <p:spPr bwMode="auto">
              <a:xfrm>
                <a:off x="1327" y="1164"/>
                <a:ext cx="178" cy="4"/>
              </a:xfrm>
              <a:custGeom>
                <a:avLst/>
                <a:gdLst>
                  <a:gd name="T0" fmla="*/ 0 w 916"/>
                  <a:gd name="T1" fmla="*/ 0 h 21"/>
                  <a:gd name="T2" fmla="*/ 916 w 916"/>
                  <a:gd name="T3" fmla="*/ 0 h 21"/>
                  <a:gd name="T4" fmla="*/ 913 w 916"/>
                  <a:gd name="T5" fmla="*/ 21 h 21"/>
                  <a:gd name="T6" fmla="*/ 0 w 916"/>
                  <a:gd name="T7" fmla="*/ 21 h 21"/>
                  <a:gd name="T8" fmla="*/ 0 w 916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6" h="21">
                    <a:moveTo>
                      <a:pt x="0" y="0"/>
                    </a:moveTo>
                    <a:lnTo>
                      <a:pt x="916" y="0"/>
                    </a:lnTo>
                    <a:cubicBezTo>
                      <a:pt x="915" y="7"/>
                      <a:pt x="914" y="14"/>
                      <a:pt x="913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3" name="Freeform 197"/>
              <p:cNvSpPr>
                <a:spLocks/>
              </p:cNvSpPr>
              <p:nvPr/>
            </p:nvSpPr>
            <p:spPr bwMode="auto">
              <a:xfrm>
                <a:off x="1327" y="1172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2 w 912"/>
                  <a:gd name="T3" fmla="*/ 0 h 21"/>
                  <a:gd name="T4" fmla="*/ 911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2" y="0"/>
                    </a:lnTo>
                    <a:cubicBezTo>
                      <a:pt x="912" y="7"/>
                      <a:pt x="911" y="14"/>
                      <a:pt x="91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4" name="Freeform 198"/>
              <p:cNvSpPr>
                <a:spLocks/>
              </p:cNvSpPr>
              <p:nvPr/>
            </p:nvSpPr>
            <p:spPr bwMode="auto">
              <a:xfrm>
                <a:off x="1327" y="1180"/>
                <a:ext cx="177" cy="4"/>
              </a:xfrm>
              <a:custGeom>
                <a:avLst/>
                <a:gdLst>
                  <a:gd name="T0" fmla="*/ 0 w 912"/>
                  <a:gd name="T1" fmla="*/ 0 h 21"/>
                  <a:gd name="T2" fmla="*/ 911 w 912"/>
                  <a:gd name="T3" fmla="*/ 0 h 21"/>
                  <a:gd name="T4" fmla="*/ 912 w 912"/>
                  <a:gd name="T5" fmla="*/ 21 h 21"/>
                  <a:gd name="T6" fmla="*/ 0 w 912"/>
                  <a:gd name="T7" fmla="*/ 21 h 21"/>
                  <a:gd name="T8" fmla="*/ 0 w 912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2" h="21">
                    <a:moveTo>
                      <a:pt x="0" y="0"/>
                    </a:moveTo>
                    <a:lnTo>
                      <a:pt x="911" y="0"/>
                    </a:lnTo>
                    <a:cubicBezTo>
                      <a:pt x="912" y="7"/>
                      <a:pt x="912" y="14"/>
                      <a:pt x="912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5" name="Freeform 199"/>
              <p:cNvSpPr>
                <a:spLocks/>
              </p:cNvSpPr>
              <p:nvPr/>
            </p:nvSpPr>
            <p:spPr bwMode="auto">
              <a:xfrm>
                <a:off x="1327" y="1188"/>
                <a:ext cx="178" cy="4"/>
              </a:xfrm>
              <a:custGeom>
                <a:avLst/>
                <a:gdLst>
                  <a:gd name="T0" fmla="*/ 0 w 916"/>
                  <a:gd name="T1" fmla="*/ 0 h 20"/>
                  <a:gd name="T2" fmla="*/ 914 w 916"/>
                  <a:gd name="T3" fmla="*/ 0 h 20"/>
                  <a:gd name="T4" fmla="*/ 916 w 916"/>
                  <a:gd name="T5" fmla="*/ 14 h 20"/>
                  <a:gd name="T6" fmla="*/ 916 w 916"/>
                  <a:gd name="T7" fmla="*/ 20 h 20"/>
                  <a:gd name="T8" fmla="*/ 0 w 916"/>
                  <a:gd name="T9" fmla="*/ 20 h 20"/>
                  <a:gd name="T10" fmla="*/ 0 w 916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6" h="20">
                    <a:moveTo>
                      <a:pt x="0" y="0"/>
                    </a:moveTo>
                    <a:lnTo>
                      <a:pt x="914" y="0"/>
                    </a:lnTo>
                    <a:cubicBezTo>
                      <a:pt x="915" y="5"/>
                      <a:pt x="915" y="9"/>
                      <a:pt x="916" y="14"/>
                    </a:cubicBezTo>
                    <a:lnTo>
                      <a:pt x="916" y="20"/>
                    </a:lnTo>
                    <a:lnTo>
                      <a:pt x="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6" name="Freeform 200"/>
              <p:cNvSpPr>
                <a:spLocks/>
              </p:cNvSpPr>
              <p:nvPr/>
            </p:nvSpPr>
            <p:spPr bwMode="auto">
              <a:xfrm>
                <a:off x="1327" y="1196"/>
                <a:ext cx="180" cy="4"/>
              </a:xfrm>
              <a:custGeom>
                <a:avLst/>
                <a:gdLst>
                  <a:gd name="T0" fmla="*/ 0 w 925"/>
                  <a:gd name="T1" fmla="*/ 0 h 21"/>
                  <a:gd name="T2" fmla="*/ 920 w 925"/>
                  <a:gd name="T3" fmla="*/ 0 h 21"/>
                  <a:gd name="T4" fmla="*/ 925 w 925"/>
                  <a:gd name="T5" fmla="*/ 21 h 21"/>
                  <a:gd name="T6" fmla="*/ 0 w 925"/>
                  <a:gd name="T7" fmla="*/ 21 h 21"/>
                  <a:gd name="T8" fmla="*/ 0 w 925"/>
                  <a:gd name="T9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21">
                    <a:moveTo>
                      <a:pt x="0" y="0"/>
                    </a:moveTo>
                    <a:lnTo>
                      <a:pt x="920" y="0"/>
                    </a:lnTo>
                    <a:cubicBezTo>
                      <a:pt x="922" y="7"/>
                      <a:pt x="923" y="14"/>
                      <a:pt x="925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7" name="Freeform 201"/>
              <p:cNvSpPr>
                <a:spLocks/>
              </p:cNvSpPr>
              <p:nvPr/>
            </p:nvSpPr>
            <p:spPr bwMode="auto">
              <a:xfrm>
                <a:off x="1327" y="1200"/>
                <a:ext cx="181" cy="3"/>
              </a:xfrm>
              <a:custGeom>
                <a:avLst/>
                <a:gdLst>
                  <a:gd name="T0" fmla="*/ 0 w 930"/>
                  <a:gd name="T1" fmla="*/ 0 h 14"/>
                  <a:gd name="T2" fmla="*/ 925 w 930"/>
                  <a:gd name="T3" fmla="*/ 0 h 14"/>
                  <a:gd name="T4" fmla="*/ 930 w 930"/>
                  <a:gd name="T5" fmla="*/ 14 h 14"/>
                  <a:gd name="T6" fmla="*/ 0 w 930"/>
                  <a:gd name="T7" fmla="*/ 14 h 14"/>
                  <a:gd name="T8" fmla="*/ 0 w 930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0" h="14">
                    <a:moveTo>
                      <a:pt x="0" y="0"/>
                    </a:moveTo>
                    <a:lnTo>
                      <a:pt x="925" y="0"/>
                    </a:lnTo>
                    <a:cubicBezTo>
                      <a:pt x="927" y="4"/>
                      <a:pt x="928" y="9"/>
                      <a:pt x="930" y="14"/>
                    </a:cubicBez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8" name="Freeform 202"/>
              <p:cNvSpPr>
                <a:spLocks/>
              </p:cNvSpPr>
              <p:nvPr/>
            </p:nvSpPr>
            <p:spPr bwMode="auto">
              <a:xfrm>
                <a:off x="1142" y="1140"/>
                <a:ext cx="370" cy="75"/>
              </a:xfrm>
              <a:custGeom>
                <a:avLst/>
                <a:gdLst>
                  <a:gd name="T0" fmla="*/ 1910 w 1910"/>
                  <a:gd name="T1" fmla="*/ 383 h 383"/>
                  <a:gd name="T2" fmla="*/ 82 w 1910"/>
                  <a:gd name="T3" fmla="*/ 383 h 383"/>
                  <a:gd name="T4" fmla="*/ 4 w 1910"/>
                  <a:gd name="T5" fmla="*/ 261 h 383"/>
                  <a:gd name="T6" fmla="*/ 0 w 1910"/>
                  <a:gd name="T7" fmla="*/ 192 h 383"/>
                  <a:gd name="T8" fmla="*/ 4 w 1910"/>
                  <a:gd name="T9" fmla="*/ 122 h 383"/>
                  <a:gd name="T10" fmla="*/ 82 w 1910"/>
                  <a:gd name="T11" fmla="*/ 0 h 383"/>
                  <a:gd name="T12" fmla="*/ 1910 w 1910"/>
                  <a:gd name="T13" fmla="*/ 0 h 383"/>
                  <a:gd name="T14" fmla="*/ 1910 w 1910"/>
                  <a:gd name="T15" fmla="*/ 60 h 383"/>
                  <a:gd name="T16" fmla="*/ 82 w 1910"/>
                  <a:gd name="T17" fmla="*/ 60 h 383"/>
                  <a:gd name="T18" fmla="*/ 64 w 1910"/>
                  <a:gd name="T19" fmla="*/ 129 h 383"/>
                  <a:gd name="T20" fmla="*/ 61 w 1910"/>
                  <a:gd name="T21" fmla="*/ 192 h 383"/>
                  <a:gd name="T22" fmla="*/ 64 w 1910"/>
                  <a:gd name="T23" fmla="*/ 254 h 383"/>
                  <a:gd name="T24" fmla="*/ 82 w 1910"/>
                  <a:gd name="T25" fmla="*/ 323 h 383"/>
                  <a:gd name="T26" fmla="*/ 1910 w 1910"/>
                  <a:gd name="T27" fmla="*/ 323 h 383"/>
                  <a:gd name="T28" fmla="*/ 1910 w 1910"/>
                  <a:gd name="T29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10" h="383">
                    <a:moveTo>
                      <a:pt x="1910" y="383"/>
                    </a:moveTo>
                    <a:lnTo>
                      <a:pt x="82" y="383"/>
                    </a:lnTo>
                    <a:cubicBezTo>
                      <a:pt x="38" y="383"/>
                      <a:pt x="13" y="330"/>
                      <a:pt x="4" y="261"/>
                    </a:cubicBezTo>
                    <a:cubicBezTo>
                      <a:pt x="1" y="239"/>
                      <a:pt x="0" y="215"/>
                      <a:pt x="0" y="192"/>
                    </a:cubicBezTo>
                    <a:cubicBezTo>
                      <a:pt x="0" y="168"/>
                      <a:pt x="1" y="144"/>
                      <a:pt x="4" y="122"/>
                    </a:cubicBezTo>
                    <a:cubicBezTo>
                      <a:pt x="13" y="53"/>
                      <a:pt x="38" y="0"/>
                      <a:pt x="82" y="0"/>
                    </a:cubicBezTo>
                    <a:lnTo>
                      <a:pt x="1910" y="0"/>
                    </a:lnTo>
                    <a:lnTo>
                      <a:pt x="1910" y="60"/>
                    </a:lnTo>
                    <a:lnTo>
                      <a:pt x="82" y="60"/>
                    </a:lnTo>
                    <a:cubicBezTo>
                      <a:pt x="76" y="60"/>
                      <a:pt x="69" y="91"/>
                      <a:pt x="64" y="129"/>
                    </a:cubicBezTo>
                    <a:cubicBezTo>
                      <a:pt x="62" y="148"/>
                      <a:pt x="61" y="170"/>
                      <a:pt x="61" y="192"/>
                    </a:cubicBezTo>
                    <a:cubicBezTo>
                      <a:pt x="61" y="213"/>
                      <a:pt x="62" y="235"/>
                      <a:pt x="64" y="254"/>
                    </a:cubicBezTo>
                    <a:cubicBezTo>
                      <a:pt x="69" y="292"/>
                      <a:pt x="76" y="323"/>
                      <a:pt x="82" y="323"/>
                    </a:cubicBezTo>
                    <a:lnTo>
                      <a:pt x="1910" y="323"/>
                    </a:lnTo>
                    <a:lnTo>
                      <a:pt x="1910" y="383"/>
                    </a:lnTo>
                    <a:close/>
                  </a:path>
                </a:pathLst>
              </a:custGeom>
              <a:solidFill>
                <a:srgbClr val="27D3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39" name="Freeform 203"/>
              <p:cNvSpPr>
                <a:spLocks noEditPoints="1"/>
              </p:cNvSpPr>
              <p:nvPr/>
            </p:nvSpPr>
            <p:spPr bwMode="auto">
              <a:xfrm>
                <a:off x="1327" y="1140"/>
                <a:ext cx="185" cy="75"/>
              </a:xfrm>
              <a:custGeom>
                <a:avLst/>
                <a:gdLst>
                  <a:gd name="T0" fmla="*/ 955 w 955"/>
                  <a:gd name="T1" fmla="*/ 383 h 383"/>
                  <a:gd name="T2" fmla="*/ 0 w 955"/>
                  <a:gd name="T3" fmla="*/ 383 h 383"/>
                  <a:gd name="T4" fmla="*/ 0 w 955"/>
                  <a:gd name="T5" fmla="*/ 323 h 383"/>
                  <a:gd name="T6" fmla="*/ 955 w 955"/>
                  <a:gd name="T7" fmla="*/ 323 h 383"/>
                  <a:gd name="T8" fmla="*/ 955 w 955"/>
                  <a:gd name="T9" fmla="*/ 383 h 383"/>
                  <a:gd name="T10" fmla="*/ 0 w 955"/>
                  <a:gd name="T11" fmla="*/ 0 h 383"/>
                  <a:gd name="T12" fmla="*/ 955 w 955"/>
                  <a:gd name="T13" fmla="*/ 0 h 383"/>
                  <a:gd name="T14" fmla="*/ 955 w 955"/>
                  <a:gd name="T15" fmla="*/ 60 h 383"/>
                  <a:gd name="T16" fmla="*/ 0 w 955"/>
                  <a:gd name="T17" fmla="*/ 60 h 383"/>
                  <a:gd name="T18" fmla="*/ 0 w 955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5" h="383">
                    <a:moveTo>
                      <a:pt x="955" y="383"/>
                    </a:moveTo>
                    <a:lnTo>
                      <a:pt x="0" y="383"/>
                    </a:lnTo>
                    <a:lnTo>
                      <a:pt x="0" y="323"/>
                    </a:lnTo>
                    <a:lnTo>
                      <a:pt x="955" y="323"/>
                    </a:lnTo>
                    <a:lnTo>
                      <a:pt x="955" y="383"/>
                    </a:lnTo>
                    <a:close/>
                    <a:moveTo>
                      <a:pt x="0" y="0"/>
                    </a:moveTo>
                    <a:lnTo>
                      <a:pt x="955" y="0"/>
                    </a:lnTo>
                    <a:lnTo>
                      <a:pt x="955" y="60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0" name="Rectangle 204"/>
              <p:cNvSpPr>
                <a:spLocks noChangeArrowheads="1"/>
              </p:cNvSpPr>
              <p:nvPr/>
            </p:nvSpPr>
            <p:spPr bwMode="auto">
              <a:xfrm>
                <a:off x="1331" y="1120"/>
                <a:ext cx="134" cy="8"/>
              </a:xfrm>
              <a:prstGeom prst="rect">
                <a:avLst/>
              </a:prstGeom>
              <a:solidFill>
                <a:srgbClr val="AAC7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1" name="Rectangle 205"/>
              <p:cNvSpPr>
                <a:spLocks noChangeArrowheads="1"/>
              </p:cNvSpPr>
              <p:nvPr/>
            </p:nvSpPr>
            <p:spPr bwMode="auto">
              <a:xfrm>
                <a:off x="1323" y="1128"/>
                <a:ext cx="150" cy="8"/>
              </a:xfrm>
              <a:prstGeom prst="rect">
                <a:avLst/>
              </a:prstGeom>
              <a:solidFill>
                <a:srgbClr val="79A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2" name="Rectangle 206"/>
              <p:cNvSpPr>
                <a:spLocks noChangeArrowheads="1"/>
              </p:cNvSpPr>
              <p:nvPr/>
            </p:nvSpPr>
            <p:spPr bwMode="auto">
              <a:xfrm>
                <a:off x="1387" y="1131"/>
                <a:ext cx="253" cy="10"/>
              </a:xfrm>
              <a:prstGeom prst="rect">
                <a:avLst/>
              </a:prstGeom>
              <a:solidFill>
                <a:srgbClr val="EF75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47343" name="Rectangle 207"/>
              <p:cNvSpPr>
                <a:spLocks noChangeArrowheads="1"/>
              </p:cNvSpPr>
              <p:nvPr/>
            </p:nvSpPr>
            <p:spPr bwMode="auto">
              <a:xfrm>
                <a:off x="1140" y="1087"/>
                <a:ext cx="202" cy="3"/>
              </a:xfrm>
              <a:prstGeom prst="rect">
                <a:avLst/>
              </a:prstGeom>
              <a:solidFill>
                <a:srgbClr val="E7F1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7" name="Rectangle 209"/>
            <p:cNvSpPr>
              <a:spLocks noChangeArrowheads="1"/>
            </p:cNvSpPr>
            <p:nvPr/>
          </p:nvSpPr>
          <p:spPr bwMode="auto">
            <a:xfrm>
              <a:off x="1809750" y="173672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" name="Rectangle 210"/>
            <p:cNvSpPr>
              <a:spLocks noChangeArrowheads="1"/>
            </p:cNvSpPr>
            <p:nvPr/>
          </p:nvSpPr>
          <p:spPr bwMode="auto">
            <a:xfrm>
              <a:off x="1809750" y="1747838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" name="Rectangle 211"/>
            <p:cNvSpPr>
              <a:spLocks noChangeArrowheads="1"/>
            </p:cNvSpPr>
            <p:nvPr/>
          </p:nvSpPr>
          <p:spPr bwMode="auto">
            <a:xfrm>
              <a:off x="1809750" y="1758950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Rectangle 212"/>
            <p:cNvSpPr>
              <a:spLocks noChangeArrowheads="1"/>
            </p:cNvSpPr>
            <p:nvPr/>
          </p:nvSpPr>
          <p:spPr bwMode="auto">
            <a:xfrm>
              <a:off x="1809750" y="1770063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Rectangle 213"/>
            <p:cNvSpPr>
              <a:spLocks noChangeArrowheads="1"/>
            </p:cNvSpPr>
            <p:nvPr/>
          </p:nvSpPr>
          <p:spPr bwMode="auto">
            <a:xfrm>
              <a:off x="1809750" y="1781175"/>
              <a:ext cx="320675" cy="4762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Rectangle 214"/>
            <p:cNvSpPr>
              <a:spLocks noChangeArrowheads="1"/>
            </p:cNvSpPr>
            <p:nvPr/>
          </p:nvSpPr>
          <p:spPr bwMode="auto">
            <a:xfrm>
              <a:off x="1809750" y="173037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Rectangle 215"/>
            <p:cNvSpPr>
              <a:spLocks noChangeArrowheads="1"/>
            </p:cNvSpPr>
            <p:nvPr/>
          </p:nvSpPr>
          <p:spPr bwMode="auto">
            <a:xfrm>
              <a:off x="1809750" y="174148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Rectangle 216"/>
            <p:cNvSpPr>
              <a:spLocks noChangeArrowheads="1"/>
            </p:cNvSpPr>
            <p:nvPr/>
          </p:nvSpPr>
          <p:spPr bwMode="auto">
            <a:xfrm>
              <a:off x="1809750" y="1752600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Rectangle 217"/>
            <p:cNvSpPr>
              <a:spLocks noChangeArrowheads="1"/>
            </p:cNvSpPr>
            <p:nvPr/>
          </p:nvSpPr>
          <p:spPr bwMode="auto">
            <a:xfrm>
              <a:off x="1809750" y="1763713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Rectangle 218"/>
            <p:cNvSpPr>
              <a:spLocks noChangeArrowheads="1"/>
            </p:cNvSpPr>
            <p:nvPr/>
          </p:nvSpPr>
          <p:spPr bwMode="auto">
            <a:xfrm>
              <a:off x="1809750" y="1774825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Rectangle 219"/>
            <p:cNvSpPr>
              <a:spLocks noChangeArrowheads="1"/>
            </p:cNvSpPr>
            <p:nvPr/>
          </p:nvSpPr>
          <p:spPr bwMode="auto">
            <a:xfrm>
              <a:off x="1809750" y="1785938"/>
              <a:ext cx="32067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Rectangle 220"/>
            <p:cNvSpPr>
              <a:spLocks noChangeArrowheads="1"/>
            </p:cNvSpPr>
            <p:nvPr/>
          </p:nvSpPr>
          <p:spPr bwMode="auto">
            <a:xfrm>
              <a:off x="1809750" y="1792288"/>
              <a:ext cx="320675" cy="3175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21"/>
            <p:cNvSpPr>
              <a:spLocks/>
            </p:cNvSpPr>
            <p:nvPr/>
          </p:nvSpPr>
          <p:spPr bwMode="auto">
            <a:xfrm>
              <a:off x="2130425" y="1725613"/>
              <a:ext cx="71438" cy="69850"/>
            </a:xfrm>
            <a:custGeom>
              <a:avLst/>
              <a:gdLst>
                <a:gd name="T0" fmla="*/ 0 w 229"/>
                <a:gd name="T1" fmla="*/ 0 h 228"/>
                <a:gd name="T2" fmla="*/ 162 w 229"/>
                <a:gd name="T3" fmla="*/ 67 h 228"/>
                <a:gd name="T4" fmla="*/ 162 w 229"/>
                <a:gd name="T5" fmla="*/ 67 h 228"/>
                <a:gd name="T6" fmla="*/ 229 w 229"/>
                <a:gd name="T7" fmla="*/ 228 h 228"/>
                <a:gd name="T8" fmla="*/ 167 w 229"/>
                <a:gd name="T9" fmla="*/ 228 h 228"/>
                <a:gd name="T10" fmla="*/ 118 w 229"/>
                <a:gd name="T11" fmla="*/ 110 h 228"/>
                <a:gd name="T12" fmla="*/ 118 w 229"/>
                <a:gd name="T13" fmla="*/ 110 h 228"/>
                <a:gd name="T14" fmla="*/ 0 w 229"/>
                <a:gd name="T15" fmla="*/ 61 h 228"/>
                <a:gd name="T16" fmla="*/ 0 w 229"/>
                <a:gd name="T17" fmla="*/ 61 h 228"/>
                <a:gd name="T18" fmla="*/ 0 w 229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228">
                  <a:moveTo>
                    <a:pt x="0" y="0"/>
                  </a:moveTo>
                  <a:cubicBezTo>
                    <a:pt x="63" y="0"/>
                    <a:pt x="120" y="25"/>
                    <a:pt x="162" y="67"/>
                  </a:cubicBezTo>
                  <a:lnTo>
                    <a:pt x="162" y="67"/>
                  </a:lnTo>
                  <a:cubicBezTo>
                    <a:pt x="203" y="108"/>
                    <a:pt x="229" y="165"/>
                    <a:pt x="229" y="228"/>
                  </a:cubicBezTo>
                  <a:lnTo>
                    <a:pt x="167" y="228"/>
                  </a:lnTo>
                  <a:cubicBezTo>
                    <a:pt x="167" y="182"/>
                    <a:pt x="148" y="140"/>
                    <a:pt x="118" y="110"/>
                  </a:cubicBezTo>
                  <a:lnTo>
                    <a:pt x="118" y="110"/>
                  </a:lnTo>
                  <a:cubicBezTo>
                    <a:pt x="88" y="80"/>
                    <a:pt x="46" y="61"/>
                    <a:pt x="0" y="61"/>
                  </a:cubicBezTo>
                  <a:lnTo>
                    <a:pt x="0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222"/>
            <p:cNvSpPr>
              <a:spLocks/>
            </p:cNvSpPr>
            <p:nvPr/>
          </p:nvSpPr>
          <p:spPr bwMode="auto">
            <a:xfrm>
              <a:off x="2130425" y="1730375"/>
              <a:ext cx="65088" cy="65087"/>
            </a:xfrm>
            <a:custGeom>
              <a:avLst/>
              <a:gdLst>
                <a:gd name="T0" fmla="*/ 0 w 211"/>
                <a:gd name="T1" fmla="*/ 0 h 210"/>
                <a:gd name="T2" fmla="*/ 149 w 211"/>
                <a:gd name="T3" fmla="*/ 61 h 210"/>
                <a:gd name="T4" fmla="*/ 149 w 211"/>
                <a:gd name="T5" fmla="*/ 62 h 210"/>
                <a:gd name="T6" fmla="*/ 211 w 211"/>
                <a:gd name="T7" fmla="*/ 210 h 210"/>
                <a:gd name="T8" fmla="*/ 154 w 211"/>
                <a:gd name="T9" fmla="*/ 210 h 210"/>
                <a:gd name="T10" fmla="*/ 109 w 211"/>
                <a:gd name="T11" fmla="*/ 102 h 210"/>
                <a:gd name="T12" fmla="*/ 109 w 211"/>
                <a:gd name="T13" fmla="*/ 102 h 210"/>
                <a:gd name="T14" fmla="*/ 0 w 211"/>
                <a:gd name="T15" fmla="*/ 56 h 210"/>
                <a:gd name="T16" fmla="*/ 0 w 211"/>
                <a:gd name="T17" fmla="*/ 56 h 210"/>
                <a:gd name="T18" fmla="*/ 0 w 211"/>
                <a:gd name="T1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10">
                  <a:moveTo>
                    <a:pt x="0" y="0"/>
                  </a:moveTo>
                  <a:cubicBezTo>
                    <a:pt x="58" y="0"/>
                    <a:pt x="111" y="23"/>
                    <a:pt x="149" y="61"/>
                  </a:cubicBezTo>
                  <a:lnTo>
                    <a:pt x="149" y="62"/>
                  </a:lnTo>
                  <a:cubicBezTo>
                    <a:pt x="187" y="100"/>
                    <a:pt x="211" y="152"/>
                    <a:pt x="211" y="210"/>
                  </a:cubicBezTo>
                  <a:lnTo>
                    <a:pt x="154" y="210"/>
                  </a:lnTo>
                  <a:cubicBezTo>
                    <a:pt x="154" y="168"/>
                    <a:pt x="137" y="129"/>
                    <a:pt x="109" y="102"/>
                  </a:cubicBezTo>
                  <a:lnTo>
                    <a:pt x="109" y="102"/>
                  </a:lnTo>
                  <a:cubicBezTo>
                    <a:pt x="81" y="74"/>
                    <a:pt x="42" y="56"/>
                    <a:pt x="0" y="56"/>
                  </a:cubicBezTo>
                  <a:lnTo>
                    <a:pt x="0" y="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223"/>
            <p:cNvSpPr>
              <a:spLocks/>
            </p:cNvSpPr>
            <p:nvPr/>
          </p:nvSpPr>
          <p:spPr bwMode="auto">
            <a:xfrm>
              <a:off x="2130425" y="1736725"/>
              <a:ext cx="60325" cy="58737"/>
            </a:xfrm>
            <a:custGeom>
              <a:avLst/>
              <a:gdLst>
                <a:gd name="T0" fmla="*/ 0 w 193"/>
                <a:gd name="T1" fmla="*/ 0 h 192"/>
                <a:gd name="T2" fmla="*/ 136 w 193"/>
                <a:gd name="T3" fmla="*/ 56 h 192"/>
                <a:gd name="T4" fmla="*/ 136 w 193"/>
                <a:gd name="T5" fmla="*/ 56 h 192"/>
                <a:gd name="T6" fmla="*/ 193 w 193"/>
                <a:gd name="T7" fmla="*/ 192 h 192"/>
                <a:gd name="T8" fmla="*/ 141 w 193"/>
                <a:gd name="T9" fmla="*/ 192 h 192"/>
                <a:gd name="T10" fmla="*/ 99 w 193"/>
                <a:gd name="T11" fmla="*/ 93 h 192"/>
                <a:gd name="T12" fmla="*/ 99 w 193"/>
                <a:gd name="T13" fmla="*/ 93 h 192"/>
                <a:gd name="T14" fmla="*/ 0 w 193"/>
                <a:gd name="T15" fmla="*/ 52 h 192"/>
                <a:gd name="T16" fmla="*/ 0 w 193"/>
                <a:gd name="T17" fmla="*/ 52 h 192"/>
                <a:gd name="T18" fmla="*/ 0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0" y="0"/>
                  </a:moveTo>
                  <a:cubicBezTo>
                    <a:pt x="53" y="0"/>
                    <a:pt x="101" y="21"/>
                    <a:pt x="136" y="56"/>
                  </a:cubicBezTo>
                  <a:lnTo>
                    <a:pt x="136" y="56"/>
                  </a:lnTo>
                  <a:cubicBezTo>
                    <a:pt x="171" y="91"/>
                    <a:pt x="193" y="139"/>
                    <a:pt x="193" y="192"/>
                  </a:cubicBezTo>
                  <a:lnTo>
                    <a:pt x="141" y="192"/>
                  </a:lnTo>
                  <a:cubicBezTo>
                    <a:pt x="141" y="153"/>
                    <a:pt x="125" y="118"/>
                    <a:pt x="99" y="93"/>
                  </a:cubicBezTo>
                  <a:lnTo>
                    <a:pt x="99" y="93"/>
                  </a:lnTo>
                  <a:cubicBezTo>
                    <a:pt x="74" y="67"/>
                    <a:pt x="39" y="52"/>
                    <a:pt x="0" y="52"/>
                  </a:cubicBezTo>
                  <a:lnTo>
                    <a:pt x="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5" name="Freeform 224"/>
            <p:cNvSpPr>
              <a:spLocks/>
            </p:cNvSpPr>
            <p:nvPr/>
          </p:nvSpPr>
          <p:spPr bwMode="auto">
            <a:xfrm>
              <a:off x="2130425" y="1741488"/>
              <a:ext cx="53975" cy="53975"/>
            </a:xfrm>
            <a:custGeom>
              <a:avLst/>
              <a:gdLst>
                <a:gd name="T0" fmla="*/ 0 w 174"/>
                <a:gd name="T1" fmla="*/ 0 h 174"/>
                <a:gd name="T2" fmla="*/ 123 w 174"/>
                <a:gd name="T3" fmla="*/ 51 h 174"/>
                <a:gd name="T4" fmla="*/ 123 w 174"/>
                <a:gd name="T5" fmla="*/ 51 h 174"/>
                <a:gd name="T6" fmla="*/ 174 w 174"/>
                <a:gd name="T7" fmla="*/ 174 h 174"/>
                <a:gd name="T8" fmla="*/ 127 w 174"/>
                <a:gd name="T9" fmla="*/ 174 h 174"/>
                <a:gd name="T10" fmla="*/ 90 w 174"/>
                <a:gd name="T11" fmla="*/ 84 h 174"/>
                <a:gd name="T12" fmla="*/ 90 w 174"/>
                <a:gd name="T13" fmla="*/ 84 h 174"/>
                <a:gd name="T14" fmla="*/ 0 w 174"/>
                <a:gd name="T15" fmla="*/ 47 h 174"/>
                <a:gd name="T16" fmla="*/ 0 w 174"/>
                <a:gd name="T17" fmla="*/ 47 h 174"/>
                <a:gd name="T18" fmla="*/ 0 w 174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4" h="174">
                  <a:moveTo>
                    <a:pt x="0" y="0"/>
                  </a:moveTo>
                  <a:cubicBezTo>
                    <a:pt x="48" y="0"/>
                    <a:pt x="92" y="19"/>
                    <a:pt x="123" y="51"/>
                  </a:cubicBezTo>
                  <a:lnTo>
                    <a:pt x="123" y="51"/>
                  </a:lnTo>
                  <a:cubicBezTo>
                    <a:pt x="155" y="83"/>
                    <a:pt x="174" y="126"/>
                    <a:pt x="174" y="174"/>
                  </a:cubicBezTo>
                  <a:lnTo>
                    <a:pt x="127" y="174"/>
                  </a:lnTo>
                  <a:cubicBezTo>
                    <a:pt x="127" y="139"/>
                    <a:pt x="113" y="107"/>
                    <a:pt x="90" y="84"/>
                  </a:cubicBezTo>
                  <a:lnTo>
                    <a:pt x="90" y="84"/>
                  </a:lnTo>
                  <a:cubicBezTo>
                    <a:pt x="67" y="61"/>
                    <a:pt x="35" y="47"/>
                    <a:pt x="0" y="47"/>
                  </a:cubicBezTo>
                  <a:lnTo>
                    <a:pt x="0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6" name="Freeform 225"/>
            <p:cNvSpPr>
              <a:spLocks/>
            </p:cNvSpPr>
            <p:nvPr/>
          </p:nvSpPr>
          <p:spPr bwMode="auto">
            <a:xfrm>
              <a:off x="2130425" y="1747838"/>
              <a:ext cx="49213" cy="47625"/>
            </a:xfrm>
            <a:custGeom>
              <a:avLst/>
              <a:gdLst>
                <a:gd name="T0" fmla="*/ 0 w 156"/>
                <a:gd name="T1" fmla="*/ 0 h 156"/>
                <a:gd name="T2" fmla="*/ 111 w 156"/>
                <a:gd name="T3" fmla="*/ 46 h 156"/>
                <a:gd name="T4" fmla="*/ 111 w 156"/>
                <a:gd name="T5" fmla="*/ 46 h 156"/>
                <a:gd name="T6" fmla="*/ 156 w 156"/>
                <a:gd name="T7" fmla="*/ 156 h 156"/>
                <a:gd name="T8" fmla="*/ 114 w 156"/>
                <a:gd name="T9" fmla="*/ 156 h 156"/>
                <a:gd name="T10" fmla="*/ 81 w 156"/>
                <a:gd name="T11" fmla="*/ 76 h 156"/>
                <a:gd name="T12" fmla="*/ 81 w 156"/>
                <a:gd name="T13" fmla="*/ 76 h 156"/>
                <a:gd name="T14" fmla="*/ 0 w 156"/>
                <a:gd name="T15" fmla="*/ 42 h 156"/>
                <a:gd name="T16" fmla="*/ 0 w 156"/>
                <a:gd name="T17" fmla="*/ 42 h 156"/>
                <a:gd name="T18" fmla="*/ 0 w 156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0" y="0"/>
                  </a:moveTo>
                  <a:cubicBezTo>
                    <a:pt x="43" y="0"/>
                    <a:pt x="82" y="17"/>
                    <a:pt x="111" y="46"/>
                  </a:cubicBezTo>
                  <a:lnTo>
                    <a:pt x="111" y="46"/>
                  </a:lnTo>
                  <a:cubicBezTo>
                    <a:pt x="139" y="74"/>
                    <a:pt x="156" y="113"/>
                    <a:pt x="156" y="156"/>
                  </a:cubicBezTo>
                  <a:lnTo>
                    <a:pt x="114" y="156"/>
                  </a:lnTo>
                  <a:cubicBezTo>
                    <a:pt x="114" y="125"/>
                    <a:pt x="101" y="96"/>
                    <a:pt x="81" y="76"/>
                  </a:cubicBezTo>
                  <a:lnTo>
                    <a:pt x="81" y="76"/>
                  </a:lnTo>
                  <a:cubicBezTo>
                    <a:pt x="60" y="55"/>
                    <a:pt x="32" y="42"/>
                    <a:pt x="0" y="42"/>
                  </a:cubicBezTo>
                  <a:lnTo>
                    <a:pt x="0" y="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Freeform 226"/>
            <p:cNvSpPr>
              <a:spLocks/>
            </p:cNvSpPr>
            <p:nvPr/>
          </p:nvSpPr>
          <p:spPr bwMode="auto">
            <a:xfrm>
              <a:off x="2130425" y="1752600"/>
              <a:ext cx="42863" cy="42862"/>
            </a:xfrm>
            <a:custGeom>
              <a:avLst/>
              <a:gdLst>
                <a:gd name="T0" fmla="*/ 0 w 138"/>
                <a:gd name="T1" fmla="*/ 0 h 138"/>
                <a:gd name="T2" fmla="*/ 98 w 138"/>
                <a:gd name="T3" fmla="*/ 40 h 138"/>
                <a:gd name="T4" fmla="*/ 98 w 138"/>
                <a:gd name="T5" fmla="*/ 41 h 138"/>
                <a:gd name="T6" fmla="*/ 138 w 138"/>
                <a:gd name="T7" fmla="*/ 138 h 138"/>
                <a:gd name="T8" fmla="*/ 101 w 138"/>
                <a:gd name="T9" fmla="*/ 138 h 138"/>
                <a:gd name="T10" fmla="*/ 71 w 138"/>
                <a:gd name="T11" fmla="*/ 67 h 138"/>
                <a:gd name="T12" fmla="*/ 71 w 138"/>
                <a:gd name="T13" fmla="*/ 67 h 138"/>
                <a:gd name="T14" fmla="*/ 0 w 138"/>
                <a:gd name="T15" fmla="*/ 37 h 138"/>
                <a:gd name="T16" fmla="*/ 0 w 138"/>
                <a:gd name="T17" fmla="*/ 37 h 138"/>
                <a:gd name="T18" fmla="*/ 0 w 138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0" y="0"/>
                  </a:moveTo>
                  <a:cubicBezTo>
                    <a:pt x="38" y="0"/>
                    <a:pt x="73" y="15"/>
                    <a:pt x="98" y="40"/>
                  </a:cubicBezTo>
                  <a:lnTo>
                    <a:pt x="98" y="41"/>
                  </a:lnTo>
                  <a:cubicBezTo>
                    <a:pt x="123" y="66"/>
                    <a:pt x="138" y="100"/>
                    <a:pt x="138" y="138"/>
                  </a:cubicBezTo>
                  <a:lnTo>
                    <a:pt x="101" y="138"/>
                  </a:lnTo>
                  <a:cubicBezTo>
                    <a:pt x="101" y="110"/>
                    <a:pt x="90" y="85"/>
                    <a:pt x="71" y="67"/>
                  </a:cubicBezTo>
                  <a:lnTo>
                    <a:pt x="71" y="67"/>
                  </a:lnTo>
                  <a:cubicBezTo>
                    <a:pt x="53" y="49"/>
                    <a:pt x="28" y="37"/>
                    <a:pt x="0" y="37"/>
                  </a:cubicBezTo>
                  <a:lnTo>
                    <a:pt x="0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Freeform 227"/>
            <p:cNvSpPr>
              <a:spLocks/>
            </p:cNvSpPr>
            <p:nvPr/>
          </p:nvSpPr>
          <p:spPr bwMode="auto">
            <a:xfrm>
              <a:off x="2130425" y="1758950"/>
              <a:ext cx="38100" cy="36512"/>
            </a:xfrm>
            <a:custGeom>
              <a:avLst/>
              <a:gdLst>
                <a:gd name="T0" fmla="*/ 0 w 120"/>
                <a:gd name="T1" fmla="*/ 0 h 120"/>
                <a:gd name="T2" fmla="*/ 85 w 120"/>
                <a:gd name="T3" fmla="*/ 35 h 120"/>
                <a:gd name="T4" fmla="*/ 85 w 120"/>
                <a:gd name="T5" fmla="*/ 35 h 120"/>
                <a:gd name="T6" fmla="*/ 120 w 120"/>
                <a:gd name="T7" fmla="*/ 120 h 120"/>
                <a:gd name="T8" fmla="*/ 88 w 120"/>
                <a:gd name="T9" fmla="*/ 120 h 120"/>
                <a:gd name="T10" fmla="*/ 62 w 120"/>
                <a:gd name="T11" fmla="*/ 58 h 120"/>
                <a:gd name="T12" fmla="*/ 62 w 120"/>
                <a:gd name="T13" fmla="*/ 58 h 120"/>
                <a:gd name="T14" fmla="*/ 0 w 120"/>
                <a:gd name="T15" fmla="*/ 32 h 120"/>
                <a:gd name="T16" fmla="*/ 0 w 120"/>
                <a:gd name="T17" fmla="*/ 32 h 120"/>
                <a:gd name="T18" fmla="*/ 0 w 120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0">
                  <a:moveTo>
                    <a:pt x="0" y="0"/>
                  </a:moveTo>
                  <a:cubicBezTo>
                    <a:pt x="33" y="0"/>
                    <a:pt x="63" y="13"/>
                    <a:pt x="85" y="35"/>
                  </a:cubicBezTo>
                  <a:lnTo>
                    <a:pt x="85" y="35"/>
                  </a:lnTo>
                  <a:cubicBezTo>
                    <a:pt x="107" y="57"/>
                    <a:pt x="120" y="87"/>
                    <a:pt x="120" y="120"/>
                  </a:cubicBezTo>
                  <a:lnTo>
                    <a:pt x="88" y="120"/>
                  </a:lnTo>
                  <a:cubicBezTo>
                    <a:pt x="88" y="96"/>
                    <a:pt x="78" y="74"/>
                    <a:pt x="62" y="58"/>
                  </a:cubicBezTo>
                  <a:lnTo>
                    <a:pt x="62" y="58"/>
                  </a:lnTo>
                  <a:cubicBezTo>
                    <a:pt x="46" y="42"/>
                    <a:pt x="24" y="32"/>
                    <a:pt x="0" y="32"/>
                  </a:cubicBez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Freeform 228"/>
            <p:cNvSpPr>
              <a:spLocks/>
            </p:cNvSpPr>
            <p:nvPr/>
          </p:nvSpPr>
          <p:spPr bwMode="auto">
            <a:xfrm>
              <a:off x="2130425" y="1763713"/>
              <a:ext cx="31750" cy="31750"/>
            </a:xfrm>
            <a:custGeom>
              <a:avLst/>
              <a:gdLst>
                <a:gd name="T0" fmla="*/ 0 w 102"/>
                <a:gd name="T1" fmla="*/ 0 h 102"/>
                <a:gd name="T2" fmla="*/ 72 w 102"/>
                <a:gd name="T3" fmla="*/ 30 h 102"/>
                <a:gd name="T4" fmla="*/ 72 w 102"/>
                <a:gd name="T5" fmla="*/ 30 h 102"/>
                <a:gd name="T6" fmla="*/ 102 w 102"/>
                <a:gd name="T7" fmla="*/ 102 h 102"/>
                <a:gd name="T8" fmla="*/ 75 w 102"/>
                <a:gd name="T9" fmla="*/ 102 h 102"/>
                <a:gd name="T10" fmla="*/ 53 w 102"/>
                <a:gd name="T11" fmla="*/ 50 h 102"/>
                <a:gd name="T12" fmla="*/ 53 w 102"/>
                <a:gd name="T13" fmla="*/ 50 h 102"/>
                <a:gd name="T14" fmla="*/ 0 w 102"/>
                <a:gd name="T15" fmla="*/ 28 h 102"/>
                <a:gd name="T16" fmla="*/ 0 w 102"/>
                <a:gd name="T17" fmla="*/ 28 h 102"/>
                <a:gd name="T18" fmla="*/ 0 w 102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0" y="0"/>
                  </a:moveTo>
                  <a:cubicBezTo>
                    <a:pt x="28" y="0"/>
                    <a:pt x="54" y="12"/>
                    <a:pt x="72" y="30"/>
                  </a:cubicBezTo>
                  <a:lnTo>
                    <a:pt x="72" y="30"/>
                  </a:lnTo>
                  <a:cubicBezTo>
                    <a:pt x="91" y="49"/>
                    <a:pt x="102" y="74"/>
                    <a:pt x="102" y="102"/>
                  </a:cubicBezTo>
                  <a:lnTo>
                    <a:pt x="75" y="102"/>
                  </a:lnTo>
                  <a:cubicBezTo>
                    <a:pt x="75" y="82"/>
                    <a:pt x="66" y="63"/>
                    <a:pt x="53" y="50"/>
                  </a:cubicBezTo>
                  <a:lnTo>
                    <a:pt x="53" y="50"/>
                  </a:lnTo>
                  <a:cubicBezTo>
                    <a:pt x="39" y="36"/>
                    <a:pt x="21" y="28"/>
                    <a:pt x="0" y="28"/>
                  </a:cubicBez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Freeform 229"/>
            <p:cNvSpPr>
              <a:spLocks/>
            </p:cNvSpPr>
            <p:nvPr/>
          </p:nvSpPr>
          <p:spPr bwMode="auto">
            <a:xfrm>
              <a:off x="2130425" y="1770063"/>
              <a:ext cx="26988" cy="25400"/>
            </a:xfrm>
            <a:custGeom>
              <a:avLst/>
              <a:gdLst>
                <a:gd name="T0" fmla="*/ 0 w 84"/>
                <a:gd name="T1" fmla="*/ 0 h 84"/>
                <a:gd name="T2" fmla="*/ 59 w 84"/>
                <a:gd name="T3" fmla="*/ 25 h 84"/>
                <a:gd name="T4" fmla="*/ 59 w 84"/>
                <a:gd name="T5" fmla="*/ 25 h 84"/>
                <a:gd name="T6" fmla="*/ 84 w 84"/>
                <a:gd name="T7" fmla="*/ 84 h 84"/>
                <a:gd name="T8" fmla="*/ 61 w 84"/>
                <a:gd name="T9" fmla="*/ 84 h 84"/>
                <a:gd name="T10" fmla="*/ 43 w 84"/>
                <a:gd name="T11" fmla="*/ 41 h 84"/>
                <a:gd name="T12" fmla="*/ 43 w 84"/>
                <a:gd name="T13" fmla="*/ 41 h 84"/>
                <a:gd name="T14" fmla="*/ 0 w 84"/>
                <a:gd name="T15" fmla="*/ 23 h 84"/>
                <a:gd name="T16" fmla="*/ 0 w 84"/>
                <a:gd name="T17" fmla="*/ 23 h 84"/>
                <a:gd name="T18" fmla="*/ 0 w 84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cubicBezTo>
                    <a:pt x="23" y="0"/>
                    <a:pt x="44" y="10"/>
                    <a:pt x="59" y="25"/>
                  </a:cubicBezTo>
                  <a:lnTo>
                    <a:pt x="59" y="25"/>
                  </a:lnTo>
                  <a:cubicBezTo>
                    <a:pt x="75" y="40"/>
                    <a:pt x="84" y="61"/>
                    <a:pt x="84" y="84"/>
                  </a:cubicBezTo>
                  <a:lnTo>
                    <a:pt x="61" y="84"/>
                  </a:lnTo>
                  <a:cubicBezTo>
                    <a:pt x="61" y="67"/>
                    <a:pt x="54" y="52"/>
                    <a:pt x="43" y="41"/>
                  </a:cubicBezTo>
                  <a:lnTo>
                    <a:pt x="43" y="41"/>
                  </a:lnTo>
                  <a:cubicBezTo>
                    <a:pt x="32" y="30"/>
                    <a:pt x="17" y="23"/>
                    <a:pt x="0" y="23"/>
                  </a:cubicBez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Freeform 230"/>
            <p:cNvSpPr>
              <a:spLocks/>
            </p:cNvSpPr>
            <p:nvPr/>
          </p:nvSpPr>
          <p:spPr bwMode="auto">
            <a:xfrm>
              <a:off x="2130425" y="1774825"/>
              <a:ext cx="20638" cy="20637"/>
            </a:xfrm>
            <a:custGeom>
              <a:avLst/>
              <a:gdLst>
                <a:gd name="T0" fmla="*/ 0 w 66"/>
                <a:gd name="T1" fmla="*/ 0 h 66"/>
                <a:gd name="T2" fmla="*/ 47 w 66"/>
                <a:gd name="T3" fmla="*/ 19 h 66"/>
                <a:gd name="T4" fmla="*/ 47 w 66"/>
                <a:gd name="T5" fmla="*/ 19 h 66"/>
                <a:gd name="T6" fmla="*/ 66 w 66"/>
                <a:gd name="T7" fmla="*/ 66 h 66"/>
                <a:gd name="T8" fmla="*/ 57 w 66"/>
                <a:gd name="T9" fmla="*/ 66 h 66"/>
                <a:gd name="T10" fmla="*/ 48 w 66"/>
                <a:gd name="T11" fmla="*/ 66 h 66"/>
                <a:gd name="T12" fmla="*/ 0 w 66"/>
                <a:gd name="T13" fmla="*/ 66 h 66"/>
                <a:gd name="T14" fmla="*/ 0 w 66"/>
                <a:gd name="T15" fmla="*/ 47 h 66"/>
                <a:gd name="T16" fmla="*/ 0 w 66"/>
                <a:gd name="T17" fmla="*/ 43 h 66"/>
                <a:gd name="T18" fmla="*/ 0 w 66"/>
                <a:gd name="T19" fmla="*/ 18 h 66"/>
                <a:gd name="T20" fmla="*/ 0 w 66"/>
                <a:gd name="T21" fmla="*/ 18 h 66"/>
                <a:gd name="T22" fmla="*/ 0 w 66"/>
                <a:gd name="T23" fmla="*/ 15 h 66"/>
                <a:gd name="T24" fmla="*/ 0 w 66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0" y="0"/>
                  </a:moveTo>
                  <a:cubicBezTo>
                    <a:pt x="18" y="0"/>
                    <a:pt x="35" y="7"/>
                    <a:pt x="47" y="19"/>
                  </a:cubicBezTo>
                  <a:lnTo>
                    <a:pt x="47" y="19"/>
                  </a:lnTo>
                  <a:cubicBezTo>
                    <a:pt x="59" y="32"/>
                    <a:pt x="66" y="48"/>
                    <a:pt x="66" y="66"/>
                  </a:cubicBezTo>
                  <a:lnTo>
                    <a:pt x="57" y="66"/>
                  </a:lnTo>
                  <a:lnTo>
                    <a:pt x="48" y="66"/>
                  </a:lnTo>
                  <a:lnTo>
                    <a:pt x="0" y="6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Freeform 231"/>
            <p:cNvSpPr>
              <a:spLocks/>
            </p:cNvSpPr>
            <p:nvPr/>
          </p:nvSpPr>
          <p:spPr bwMode="auto">
            <a:xfrm>
              <a:off x="2130425" y="1781175"/>
              <a:ext cx="15875" cy="14287"/>
            </a:xfrm>
            <a:custGeom>
              <a:avLst/>
              <a:gdLst>
                <a:gd name="T0" fmla="*/ 0 w 48"/>
                <a:gd name="T1" fmla="*/ 0 h 48"/>
                <a:gd name="T2" fmla="*/ 34 w 48"/>
                <a:gd name="T3" fmla="*/ 14 h 48"/>
                <a:gd name="T4" fmla="*/ 34 w 48"/>
                <a:gd name="T5" fmla="*/ 14 h 48"/>
                <a:gd name="T6" fmla="*/ 48 w 48"/>
                <a:gd name="T7" fmla="*/ 48 h 48"/>
                <a:gd name="T8" fmla="*/ 42 w 48"/>
                <a:gd name="T9" fmla="*/ 48 h 48"/>
                <a:gd name="T10" fmla="*/ 35 w 48"/>
                <a:gd name="T11" fmla="*/ 48 h 48"/>
                <a:gd name="T12" fmla="*/ 0 w 48"/>
                <a:gd name="T13" fmla="*/ 48 h 48"/>
                <a:gd name="T14" fmla="*/ 0 w 48"/>
                <a:gd name="T15" fmla="*/ 34 h 48"/>
                <a:gd name="T16" fmla="*/ 0 w 48"/>
                <a:gd name="T17" fmla="*/ 31 h 48"/>
                <a:gd name="T18" fmla="*/ 0 w 48"/>
                <a:gd name="T19" fmla="*/ 13 h 48"/>
                <a:gd name="T20" fmla="*/ 0 w 48"/>
                <a:gd name="T21" fmla="*/ 13 h 48"/>
                <a:gd name="T22" fmla="*/ 0 w 48"/>
                <a:gd name="T23" fmla="*/ 11 h 48"/>
                <a:gd name="T24" fmla="*/ 0 w 4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48">
                  <a:moveTo>
                    <a:pt x="0" y="0"/>
                  </a:moveTo>
                  <a:cubicBezTo>
                    <a:pt x="13" y="0"/>
                    <a:pt x="25" y="5"/>
                    <a:pt x="34" y="14"/>
                  </a:cubicBezTo>
                  <a:lnTo>
                    <a:pt x="34" y="14"/>
                  </a:lnTo>
                  <a:cubicBezTo>
                    <a:pt x="43" y="23"/>
                    <a:pt x="48" y="35"/>
                    <a:pt x="48" y="48"/>
                  </a:cubicBezTo>
                  <a:lnTo>
                    <a:pt x="42" y="48"/>
                  </a:lnTo>
                  <a:lnTo>
                    <a:pt x="35" y="48"/>
                  </a:lnTo>
                  <a:lnTo>
                    <a:pt x="0" y="48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Freeform 232"/>
            <p:cNvSpPr>
              <a:spLocks/>
            </p:cNvSpPr>
            <p:nvPr/>
          </p:nvSpPr>
          <p:spPr bwMode="auto">
            <a:xfrm>
              <a:off x="2130425" y="1785938"/>
              <a:ext cx="9525" cy="9525"/>
            </a:xfrm>
            <a:custGeom>
              <a:avLst/>
              <a:gdLst>
                <a:gd name="T0" fmla="*/ 0 w 30"/>
                <a:gd name="T1" fmla="*/ 0 h 30"/>
                <a:gd name="T2" fmla="*/ 21 w 30"/>
                <a:gd name="T3" fmla="*/ 9 h 30"/>
                <a:gd name="T4" fmla="*/ 21 w 30"/>
                <a:gd name="T5" fmla="*/ 9 h 30"/>
                <a:gd name="T6" fmla="*/ 30 w 30"/>
                <a:gd name="T7" fmla="*/ 30 h 30"/>
                <a:gd name="T8" fmla="*/ 0 w 30"/>
                <a:gd name="T9" fmla="*/ 30 h 30"/>
                <a:gd name="T10" fmla="*/ 0 w 30"/>
                <a:gd name="T11" fmla="*/ 22 h 30"/>
                <a:gd name="T12" fmla="*/ 0 w 30"/>
                <a:gd name="T13" fmla="*/ 20 h 30"/>
                <a:gd name="T14" fmla="*/ 0 w 30"/>
                <a:gd name="T15" fmla="*/ 8 h 30"/>
                <a:gd name="T16" fmla="*/ 0 w 30"/>
                <a:gd name="T17" fmla="*/ 8 h 30"/>
                <a:gd name="T18" fmla="*/ 0 w 30"/>
                <a:gd name="T19" fmla="*/ 7 h 30"/>
                <a:gd name="T20" fmla="*/ 0 w 30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0">
                  <a:moveTo>
                    <a:pt x="0" y="0"/>
                  </a:moveTo>
                  <a:cubicBezTo>
                    <a:pt x="8" y="0"/>
                    <a:pt x="16" y="4"/>
                    <a:pt x="21" y="9"/>
                  </a:cubicBezTo>
                  <a:lnTo>
                    <a:pt x="21" y="9"/>
                  </a:lnTo>
                  <a:cubicBezTo>
                    <a:pt x="27" y="14"/>
                    <a:pt x="30" y="22"/>
                    <a:pt x="30" y="30"/>
                  </a:cubicBezTo>
                  <a:lnTo>
                    <a:pt x="0" y="30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Freeform 233"/>
            <p:cNvSpPr>
              <a:spLocks/>
            </p:cNvSpPr>
            <p:nvPr/>
          </p:nvSpPr>
          <p:spPr bwMode="auto">
            <a:xfrm>
              <a:off x="2130425" y="1792288"/>
              <a:ext cx="4763" cy="3175"/>
            </a:xfrm>
            <a:custGeom>
              <a:avLst/>
              <a:gdLst>
                <a:gd name="T0" fmla="*/ 0 w 12"/>
                <a:gd name="T1" fmla="*/ 0 h 12"/>
                <a:gd name="T2" fmla="*/ 9 w 12"/>
                <a:gd name="T3" fmla="*/ 4 h 12"/>
                <a:gd name="T4" fmla="*/ 9 w 12"/>
                <a:gd name="T5" fmla="*/ 4 h 12"/>
                <a:gd name="T6" fmla="*/ 12 w 12"/>
                <a:gd name="T7" fmla="*/ 12 h 12"/>
                <a:gd name="T8" fmla="*/ 0 w 12"/>
                <a:gd name="T9" fmla="*/ 12 h 12"/>
                <a:gd name="T10" fmla="*/ 0 w 12"/>
                <a:gd name="T11" fmla="*/ 9 h 12"/>
                <a:gd name="T12" fmla="*/ 0 w 12"/>
                <a:gd name="T13" fmla="*/ 8 h 12"/>
                <a:gd name="T14" fmla="*/ 0 w 12"/>
                <a:gd name="T15" fmla="*/ 3 h 12"/>
                <a:gd name="T16" fmla="*/ 0 w 12"/>
                <a:gd name="T17" fmla="*/ 3 h 12"/>
                <a:gd name="T18" fmla="*/ 0 w 12"/>
                <a:gd name="T19" fmla="*/ 3 h 12"/>
                <a:gd name="T20" fmla="*/ 0 w 12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cubicBezTo>
                    <a:pt x="3" y="0"/>
                    <a:pt x="6" y="2"/>
                    <a:pt x="9" y="4"/>
                  </a:cubicBezTo>
                  <a:lnTo>
                    <a:pt x="9" y="4"/>
                  </a:lnTo>
                  <a:cubicBezTo>
                    <a:pt x="11" y="6"/>
                    <a:pt x="12" y="9"/>
                    <a:pt x="12" y="12"/>
                  </a:cubicBez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Rectangle 234"/>
            <p:cNvSpPr>
              <a:spLocks noChangeArrowheads="1"/>
            </p:cNvSpPr>
            <p:nvPr/>
          </p:nvSpPr>
          <p:spPr bwMode="auto">
            <a:xfrm>
              <a:off x="2271713" y="172561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Rectangle 235"/>
            <p:cNvSpPr>
              <a:spLocks noChangeArrowheads="1"/>
            </p:cNvSpPr>
            <p:nvPr/>
          </p:nvSpPr>
          <p:spPr bwMode="auto">
            <a:xfrm>
              <a:off x="2271713" y="173672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Rectangle 236"/>
            <p:cNvSpPr>
              <a:spLocks noChangeArrowheads="1"/>
            </p:cNvSpPr>
            <p:nvPr/>
          </p:nvSpPr>
          <p:spPr bwMode="auto">
            <a:xfrm>
              <a:off x="2271713" y="1747838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8" name="Rectangle 237"/>
            <p:cNvSpPr>
              <a:spLocks noChangeArrowheads="1"/>
            </p:cNvSpPr>
            <p:nvPr/>
          </p:nvSpPr>
          <p:spPr bwMode="auto">
            <a:xfrm>
              <a:off x="2271713" y="1758950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9" name="Rectangle 238"/>
            <p:cNvSpPr>
              <a:spLocks noChangeArrowheads="1"/>
            </p:cNvSpPr>
            <p:nvPr/>
          </p:nvSpPr>
          <p:spPr bwMode="auto">
            <a:xfrm>
              <a:off x="2271713" y="1770063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0" name="Rectangle 239"/>
            <p:cNvSpPr>
              <a:spLocks noChangeArrowheads="1"/>
            </p:cNvSpPr>
            <p:nvPr/>
          </p:nvSpPr>
          <p:spPr bwMode="auto">
            <a:xfrm>
              <a:off x="2271713" y="1781175"/>
              <a:ext cx="320675" cy="4762"/>
            </a:xfrm>
            <a:prstGeom prst="rect">
              <a:avLst/>
            </a:pr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1" name="Rectangle 240"/>
            <p:cNvSpPr>
              <a:spLocks noChangeArrowheads="1"/>
            </p:cNvSpPr>
            <p:nvPr/>
          </p:nvSpPr>
          <p:spPr bwMode="auto">
            <a:xfrm>
              <a:off x="2271713" y="173037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2" name="Rectangle 241"/>
            <p:cNvSpPr>
              <a:spLocks noChangeArrowheads="1"/>
            </p:cNvSpPr>
            <p:nvPr/>
          </p:nvSpPr>
          <p:spPr bwMode="auto">
            <a:xfrm>
              <a:off x="2271713" y="174148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3" name="Rectangle 242"/>
            <p:cNvSpPr>
              <a:spLocks noChangeArrowheads="1"/>
            </p:cNvSpPr>
            <p:nvPr/>
          </p:nvSpPr>
          <p:spPr bwMode="auto">
            <a:xfrm>
              <a:off x="2271713" y="1752600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4" name="Rectangle 243"/>
            <p:cNvSpPr>
              <a:spLocks noChangeArrowheads="1"/>
            </p:cNvSpPr>
            <p:nvPr/>
          </p:nvSpPr>
          <p:spPr bwMode="auto">
            <a:xfrm>
              <a:off x="2271713" y="1763713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5" name="Rectangle 244"/>
            <p:cNvSpPr>
              <a:spLocks noChangeArrowheads="1"/>
            </p:cNvSpPr>
            <p:nvPr/>
          </p:nvSpPr>
          <p:spPr bwMode="auto">
            <a:xfrm>
              <a:off x="2271713" y="1774825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Rectangle 245"/>
            <p:cNvSpPr>
              <a:spLocks noChangeArrowheads="1"/>
            </p:cNvSpPr>
            <p:nvPr/>
          </p:nvSpPr>
          <p:spPr bwMode="auto">
            <a:xfrm>
              <a:off x="2271713" y="1785938"/>
              <a:ext cx="320675" cy="6350"/>
            </a:xfrm>
            <a:prstGeom prst="rect">
              <a:avLst/>
            </a:pr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Rectangle 246"/>
            <p:cNvSpPr>
              <a:spLocks noChangeArrowheads="1"/>
            </p:cNvSpPr>
            <p:nvPr/>
          </p:nvSpPr>
          <p:spPr bwMode="auto">
            <a:xfrm>
              <a:off x="2271713" y="1792288"/>
              <a:ext cx="320675" cy="3175"/>
            </a:xfrm>
            <a:prstGeom prst="rect">
              <a:avLst/>
            </a:pr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Freeform 247"/>
            <p:cNvSpPr>
              <a:spLocks/>
            </p:cNvSpPr>
            <p:nvPr/>
          </p:nvSpPr>
          <p:spPr bwMode="auto">
            <a:xfrm>
              <a:off x="2201863" y="1725613"/>
              <a:ext cx="69850" cy="69850"/>
            </a:xfrm>
            <a:custGeom>
              <a:avLst/>
              <a:gdLst>
                <a:gd name="T0" fmla="*/ 228 w 228"/>
                <a:gd name="T1" fmla="*/ 0 h 228"/>
                <a:gd name="T2" fmla="*/ 67 w 228"/>
                <a:gd name="T3" fmla="*/ 67 h 228"/>
                <a:gd name="T4" fmla="*/ 67 w 228"/>
                <a:gd name="T5" fmla="*/ 67 h 228"/>
                <a:gd name="T6" fmla="*/ 0 w 228"/>
                <a:gd name="T7" fmla="*/ 228 h 228"/>
                <a:gd name="T8" fmla="*/ 61 w 228"/>
                <a:gd name="T9" fmla="*/ 228 h 228"/>
                <a:gd name="T10" fmla="*/ 110 w 228"/>
                <a:gd name="T11" fmla="*/ 110 h 228"/>
                <a:gd name="T12" fmla="*/ 110 w 228"/>
                <a:gd name="T13" fmla="*/ 110 h 228"/>
                <a:gd name="T14" fmla="*/ 228 w 228"/>
                <a:gd name="T15" fmla="*/ 61 h 228"/>
                <a:gd name="T16" fmla="*/ 228 w 228"/>
                <a:gd name="T17" fmla="*/ 61 h 228"/>
                <a:gd name="T18" fmla="*/ 228 w 228"/>
                <a:gd name="T1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8" h="228">
                  <a:moveTo>
                    <a:pt x="228" y="0"/>
                  </a:moveTo>
                  <a:cubicBezTo>
                    <a:pt x="165" y="0"/>
                    <a:pt x="108" y="25"/>
                    <a:pt x="67" y="67"/>
                  </a:cubicBezTo>
                  <a:lnTo>
                    <a:pt x="67" y="67"/>
                  </a:lnTo>
                  <a:cubicBezTo>
                    <a:pt x="25" y="108"/>
                    <a:pt x="0" y="165"/>
                    <a:pt x="0" y="228"/>
                  </a:cubicBezTo>
                  <a:lnTo>
                    <a:pt x="61" y="228"/>
                  </a:lnTo>
                  <a:cubicBezTo>
                    <a:pt x="61" y="182"/>
                    <a:pt x="80" y="140"/>
                    <a:pt x="110" y="110"/>
                  </a:cubicBezTo>
                  <a:lnTo>
                    <a:pt x="110" y="110"/>
                  </a:lnTo>
                  <a:cubicBezTo>
                    <a:pt x="141" y="80"/>
                    <a:pt x="182" y="61"/>
                    <a:pt x="228" y="61"/>
                  </a:cubicBezTo>
                  <a:lnTo>
                    <a:pt x="228" y="6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Freeform 248"/>
            <p:cNvSpPr>
              <a:spLocks/>
            </p:cNvSpPr>
            <p:nvPr/>
          </p:nvSpPr>
          <p:spPr bwMode="auto">
            <a:xfrm>
              <a:off x="2206625" y="1730375"/>
              <a:ext cx="65088" cy="65087"/>
            </a:xfrm>
            <a:custGeom>
              <a:avLst/>
              <a:gdLst>
                <a:gd name="T0" fmla="*/ 210 w 211"/>
                <a:gd name="T1" fmla="*/ 0 h 210"/>
                <a:gd name="T2" fmla="*/ 62 w 211"/>
                <a:gd name="T3" fmla="*/ 61 h 210"/>
                <a:gd name="T4" fmla="*/ 62 w 211"/>
                <a:gd name="T5" fmla="*/ 62 h 210"/>
                <a:gd name="T6" fmla="*/ 0 w 211"/>
                <a:gd name="T7" fmla="*/ 210 h 210"/>
                <a:gd name="T8" fmla="*/ 57 w 211"/>
                <a:gd name="T9" fmla="*/ 210 h 210"/>
                <a:gd name="T10" fmla="*/ 102 w 211"/>
                <a:gd name="T11" fmla="*/ 102 h 210"/>
                <a:gd name="T12" fmla="*/ 102 w 211"/>
                <a:gd name="T13" fmla="*/ 102 h 210"/>
                <a:gd name="T14" fmla="*/ 210 w 211"/>
                <a:gd name="T15" fmla="*/ 56 h 210"/>
                <a:gd name="T16" fmla="*/ 211 w 211"/>
                <a:gd name="T17" fmla="*/ 56 h 210"/>
                <a:gd name="T18" fmla="*/ 211 w 211"/>
                <a:gd name="T19" fmla="*/ 0 h 210"/>
                <a:gd name="T20" fmla="*/ 210 w 211"/>
                <a:gd name="T21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" h="210">
                  <a:moveTo>
                    <a:pt x="210" y="0"/>
                  </a:moveTo>
                  <a:cubicBezTo>
                    <a:pt x="152" y="0"/>
                    <a:pt x="100" y="23"/>
                    <a:pt x="62" y="61"/>
                  </a:cubicBezTo>
                  <a:lnTo>
                    <a:pt x="62" y="62"/>
                  </a:lnTo>
                  <a:cubicBezTo>
                    <a:pt x="23" y="100"/>
                    <a:pt x="0" y="152"/>
                    <a:pt x="0" y="210"/>
                  </a:cubicBezTo>
                  <a:lnTo>
                    <a:pt x="57" y="210"/>
                  </a:lnTo>
                  <a:cubicBezTo>
                    <a:pt x="57" y="168"/>
                    <a:pt x="74" y="129"/>
                    <a:pt x="102" y="102"/>
                  </a:cubicBezTo>
                  <a:lnTo>
                    <a:pt x="102" y="102"/>
                  </a:lnTo>
                  <a:cubicBezTo>
                    <a:pt x="130" y="74"/>
                    <a:pt x="168" y="56"/>
                    <a:pt x="210" y="56"/>
                  </a:cubicBezTo>
                  <a:lnTo>
                    <a:pt x="211" y="56"/>
                  </a:lnTo>
                  <a:lnTo>
                    <a:pt x="211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Freeform 249"/>
            <p:cNvSpPr>
              <a:spLocks/>
            </p:cNvSpPr>
            <p:nvPr/>
          </p:nvSpPr>
          <p:spPr bwMode="auto">
            <a:xfrm>
              <a:off x="2212975" y="1736725"/>
              <a:ext cx="58738" cy="58737"/>
            </a:xfrm>
            <a:custGeom>
              <a:avLst/>
              <a:gdLst>
                <a:gd name="T0" fmla="*/ 193 w 193"/>
                <a:gd name="T1" fmla="*/ 0 h 192"/>
                <a:gd name="T2" fmla="*/ 56 w 193"/>
                <a:gd name="T3" fmla="*/ 56 h 192"/>
                <a:gd name="T4" fmla="*/ 56 w 193"/>
                <a:gd name="T5" fmla="*/ 56 h 192"/>
                <a:gd name="T6" fmla="*/ 0 w 193"/>
                <a:gd name="T7" fmla="*/ 192 h 192"/>
                <a:gd name="T8" fmla="*/ 52 w 193"/>
                <a:gd name="T9" fmla="*/ 192 h 192"/>
                <a:gd name="T10" fmla="*/ 93 w 193"/>
                <a:gd name="T11" fmla="*/ 93 h 192"/>
                <a:gd name="T12" fmla="*/ 93 w 193"/>
                <a:gd name="T13" fmla="*/ 93 h 192"/>
                <a:gd name="T14" fmla="*/ 193 w 193"/>
                <a:gd name="T15" fmla="*/ 52 h 192"/>
                <a:gd name="T16" fmla="*/ 193 w 193"/>
                <a:gd name="T17" fmla="*/ 52 h 192"/>
                <a:gd name="T18" fmla="*/ 193 w 193"/>
                <a:gd name="T1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3" h="192">
                  <a:moveTo>
                    <a:pt x="193" y="0"/>
                  </a:moveTo>
                  <a:cubicBezTo>
                    <a:pt x="139" y="0"/>
                    <a:pt x="91" y="21"/>
                    <a:pt x="56" y="56"/>
                  </a:cubicBezTo>
                  <a:lnTo>
                    <a:pt x="56" y="56"/>
                  </a:lnTo>
                  <a:cubicBezTo>
                    <a:pt x="21" y="91"/>
                    <a:pt x="0" y="139"/>
                    <a:pt x="0" y="192"/>
                  </a:cubicBezTo>
                  <a:lnTo>
                    <a:pt x="52" y="192"/>
                  </a:lnTo>
                  <a:cubicBezTo>
                    <a:pt x="52" y="153"/>
                    <a:pt x="68" y="118"/>
                    <a:pt x="93" y="93"/>
                  </a:cubicBezTo>
                  <a:lnTo>
                    <a:pt x="93" y="93"/>
                  </a:lnTo>
                  <a:cubicBezTo>
                    <a:pt x="119" y="67"/>
                    <a:pt x="154" y="52"/>
                    <a:pt x="193" y="52"/>
                  </a:cubicBezTo>
                  <a:lnTo>
                    <a:pt x="193" y="52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Freeform 250"/>
            <p:cNvSpPr>
              <a:spLocks/>
            </p:cNvSpPr>
            <p:nvPr/>
          </p:nvSpPr>
          <p:spPr bwMode="auto">
            <a:xfrm>
              <a:off x="2217738" y="1741488"/>
              <a:ext cx="53975" cy="53975"/>
            </a:xfrm>
            <a:custGeom>
              <a:avLst/>
              <a:gdLst>
                <a:gd name="T0" fmla="*/ 175 w 175"/>
                <a:gd name="T1" fmla="*/ 0 h 174"/>
                <a:gd name="T2" fmla="*/ 51 w 175"/>
                <a:gd name="T3" fmla="*/ 51 h 174"/>
                <a:gd name="T4" fmla="*/ 51 w 175"/>
                <a:gd name="T5" fmla="*/ 51 h 174"/>
                <a:gd name="T6" fmla="*/ 0 w 175"/>
                <a:gd name="T7" fmla="*/ 174 h 174"/>
                <a:gd name="T8" fmla="*/ 47 w 175"/>
                <a:gd name="T9" fmla="*/ 174 h 174"/>
                <a:gd name="T10" fmla="*/ 84 w 175"/>
                <a:gd name="T11" fmla="*/ 84 h 174"/>
                <a:gd name="T12" fmla="*/ 84 w 175"/>
                <a:gd name="T13" fmla="*/ 84 h 174"/>
                <a:gd name="T14" fmla="*/ 175 w 175"/>
                <a:gd name="T15" fmla="*/ 47 h 174"/>
                <a:gd name="T16" fmla="*/ 175 w 175"/>
                <a:gd name="T17" fmla="*/ 47 h 174"/>
                <a:gd name="T18" fmla="*/ 175 w 175"/>
                <a:gd name="T19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5" h="174">
                  <a:moveTo>
                    <a:pt x="175" y="0"/>
                  </a:moveTo>
                  <a:cubicBezTo>
                    <a:pt x="126" y="0"/>
                    <a:pt x="83" y="19"/>
                    <a:pt x="51" y="51"/>
                  </a:cubicBezTo>
                  <a:lnTo>
                    <a:pt x="51" y="51"/>
                  </a:lnTo>
                  <a:cubicBezTo>
                    <a:pt x="20" y="83"/>
                    <a:pt x="0" y="126"/>
                    <a:pt x="0" y="174"/>
                  </a:cubicBezTo>
                  <a:lnTo>
                    <a:pt x="47" y="174"/>
                  </a:lnTo>
                  <a:cubicBezTo>
                    <a:pt x="47" y="139"/>
                    <a:pt x="61" y="107"/>
                    <a:pt x="84" y="84"/>
                  </a:cubicBezTo>
                  <a:lnTo>
                    <a:pt x="84" y="84"/>
                  </a:lnTo>
                  <a:cubicBezTo>
                    <a:pt x="107" y="61"/>
                    <a:pt x="139" y="47"/>
                    <a:pt x="175" y="47"/>
                  </a:cubicBezTo>
                  <a:lnTo>
                    <a:pt x="175" y="47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Freeform 251"/>
            <p:cNvSpPr>
              <a:spLocks/>
            </p:cNvSpPr>
            <p:nvPr/>
          </p:nvSpPr>
          <p:spPr bwMode="auto">
            <a:xfrm>
              <a:off x="2224088" y="1747838"/>
              <a:ext cx="47625" cy="47625"/>
            </a:xfrm>
            <a:custGeom>
              <a:avLst/>
              <a:gdLst>
                <a:gd name="T0" fmla="*/ 157 w 157"/>
                <a:gd name="T1" fmla="*/ 0 h 156"/>
                <a:gd name="T2" fmla="*/ 46 w 157"/>
                <a:gd name="T3" fmla="*/ 46 h 156"/>
                <a:gd name="T4" fmla="*/ 46 w 157"/>
                <a:gd name="T5" fmla="*/ 46 h 156"/>
                <a:gd name="T6" fmla="*/ 0 w 157"/>
                <a:gd name="T7" fmla="*/ 156 h 156"/>
                <a:gd name="T8" fmla="*/ 42 w 157"/>
                <a:gd name="T9" fmla="*/ 156 h 156"/>
                <a:gd name="T10" fmla="*/ 76 w 157"/>
                <a:gd name="T11" fmla="*/ 76 h 156"/>
                <a:gd name="T12" fmla="*/ 76 w 157"/>
                <a:gd name="T13" fmla="*/ 76 h 156"/>
                <a:gd name="T14" fmla="*/ 157 w 157"/>
                <a:gd name="T15" fmla="*/ 42 h 156"/>
                <a:gd name="T16" fmla="*/ 157 w 157"/>
                <a:gd name="T17" fmla="*/ 42 h 156"/>
                <a:gd name="T18" fmla="*/ 157 w 157"/>
                <a:gd name="T1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157" y="0"/>
                  </a:moveTo>
                  <a:cubicBezTo>
                    <a:pt x="113" y="0"/>
                    <a:pt x="74" y="17"/>
                    <a:pt x="46" y="46"/>
                  </a:cubicBezTo>
                  <a:lnTo>
                    <a:pt x="46" y="46"/>
                  </a:lnTo>
                  <a:cubicBezTo>
                    <a:pt x="18" y="74"/>
                    <a:pt x="0" y="113"/>
                    <a:pt x="0" y="156"/>
                  </a:cubicBezTo>
                  <a:lnTo>
                    <a:pt x="42" y="156"/>
                  </a:lnTo>
                  <a:cubicBezTo>
                    <a:pt x="42" y="125"/>
                    <a:pt x="55" y="96"/>
                    <a:pt x="76" y="76"/>
                  </a:cubicBezTo>
                  <a:lnTo>
                    <a:pt x="76" y="76"/>
                  </a:lnTo>
                  <a:cubicBezTo>
                    <a:pt x="96" y="55"/>
                    <a:pt x="125" y="42"/>
                    <a:pt x="157" y="42"/>
                  </a:cubicBezTo>
                  <a:lnTo>
                    <a:pt x="157" y="4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Freeform 252"/>
            <p:cNvSpPr>
              <a:spLocks/>
            </p:cNvSpPr>
            <p:nvPr/>
          </p:nvSpPr>
          <p:spPr bwMode="auto">
            <a:xfrm>
              <a:off x="2228850" y="1752600"/>
              <a:ext cx="42863" cy="42862"/>
            </a:xfrm>
            <a:custGeom>
              <a:avLst/>
              <a:gdLst>
                <a:gd name="T0" fmla="*/ 139 w 139"/>
                <a:gd name="T1" fmla="*/ 0 h 138"/>
                <a:gd name="T2" fmla="*/ 41 w 139"/>
                <a:gd name="T3" fmla="*/ 40 h 138"/>
                <a:gd name="T4" fmla="*/ 41 w 139"/>
                <a:gd name="T5" fmla="*/ 41 h 138"/>
                <a:gd name="T6" fmla="*/ 0 w 139"/>
                <a:gd name="T7" fmla="*/ 138 h 138"/>
                <a:gd name="T8" fmla="*/ 37 w 139"/>
                <a:gd name="T9" fmla="*/ 138 h 138"/>
                <a:gd name="T10" fmla="*/ 67 w 139"/>
                <a:gd name="T11" fmla="*/ 67 h 138"/>
                <a:gd name="T12" fmla="*/ 67 w 139"/>
                <a:gd name="T13" fmla="*/ 67 h 138"/>
                <a:gd name="T14" fmla="*/ 139 w 139"/>
                <a:gd name="T15" fmla="*/ 37 h 138"/>
                <a:gd name="T16" fmla="*/ 139 w 139"/>
                <a:gd name="T17" fmla="*/ 37 h 138"/>
                <a:gd name="T18" fmla="*/ 139 w 13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138">
                  <a:moveTo>
                    <a:pt x="139" y="0"/>
                  </a:moveTo>
                  <a:cubicBezTo>
                    <a:pt x="100" y="0"/>
                    <a:pt x="66" y="15"/>
                    <a:pt x="41" y="40"/>
                  </a:cubicBezTo>
                  <a:lnTo>
                    <a:pt x="41" y="41"/>
                  </a:lnTo>
                  <a:cubicBezTo>
                    <a:pt x="16" y="66"/>
                    <a:pt x="0" y="100"/>
                    <a:pt x="0" y="138"/>
                  </a:cubicBezTo>
                  <a:lnTo>
                    <a:pt x="37" y="138"/>
                  </a:lnTo>
                  <a:cubicBezTo>
                    <a:pt x="37" y="110"/>
                    <a:pt x="49" y="85"/>
                    <a:pt x="67" y="67"/>
                  </a:cubicBezTo>
                  <a:lnTo>
                    <a:pt x="67" y="67"/>
                  </a:lnTo>
                  <a:cubicBezTo>
                    <a:pt x="85" y="49"/>
                    <a:pt x="111" y="37"/>
                    <a:pt x="139" y="37"/>
                  </a:cubicBezTo>
                  <a:lnTo>
                    <a:pt x="139" y="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Freeform 253"/>
            <p:cNvSpPr>
              <a:spLocks/>
            </p:cNvSpPr>
            <p:nvPr/>
          </p:nvSpPr>
          <p:spPr bwMode="auto">
            <a:xfrm>
              <a:off x="2235200" y="1758950"/>
              <a:ext cx="36513" cy="36512"/>
            </a:xfrm>
            <a:custGeom>
              <a:avLst/>
              <a:gdLst>
                <a:gd name="T0" fmla="*/ 121 w 121"/>
                <a:gd name="T1" fmla="*/ 0 h 120"/>
                <a:gd name="T2" fmla="*/ 35 w 121"/>
                <a:gd name="T3" fmla="*/ 35 h 120"/>
                <a:gd name="T4" fmla="*/ 35 w 121"/>
                <a:gd name="T5" fmla="*/ 35 h 120"/>
                <a:gd name="T6" fmla="*/ 0 w 121"/>
                <a:gd name="T7" fmla="*/ 120 h 120"/>
                <a:gd name="T8" fmla="*/ 33 w 121"/>
                <a:gd name="T9" fmla="*/ 120 h 120"/>
                <a:gd name="T10" fmla="*/ 58 w 121"/>
                <a:gd name="T11" fmla="*/ 58 h 120"/>
                <a:gd name="T12" fmla="*/ 58 w 121"/>
                <a:gd name="T13" fmla="*/ 58 h 120"/>
                <a:gd name="T14" fmla="*/ 121 w 121"/>
                <a:gd name="T15" fmla="*/ 32 h 120"/>
                <a:gd name="T16" fmla="*/ 121 w 121"/>
                <a:gd name="T17" fmla="*/ 32 h 120"/>
                <a:gd name="T18" fmla="*/ 121 w 121"/>
                <a:gd name="T1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0">
                  <a:moveTo>
                    <a:pt x="121" y="0"/>
                  </a:moveTo>
                  <a:cubicBezTo>
                    <a:pt x="87" y="0"/>
                    <a:pt x="57" y="13"/>
                    <a:pt x="35" y="35"/>
                  </a:cubicBezTo>
                  <a:lnTo>
                    <a:pt x="35" y="35"/>
                  </a:lnTo>
                  <a:cubicBezTo>
                    <a:pt x="14" y="57"/>
                    <a:pt x="0" y="87"/>
                    <a:pt x="0" y="120"/>
                  </a:cubicBezTo>
                  <a:lnTo>
                    <a:pt x="33" y="120"/>
                  </a:lnTo>
                  <a:cubicBezTo>
                    <a:pt x="33" y="96"/>
                    <a:pt x="43" y="74"/>
                    <a:pt x="58" y="58"/>
                  </a:cubicBezTo>
                  <a:lnTo>
                    <a:pt x="58" y="58"/>
                  </a:lnTo>
                  <a:cubicBezTo>
                    <a:pt x="74" y="42"/>
                    <a:pt x="96" y="32"/>
                    <a:pt x="121" y="32"/>
                  </a:cubicBezTo>
                  <a:lnTo>
                    <a:pt x="121" y="3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Freeform 254"/>
            <p:cNvSpPr>
              <a:spLocks/>
            </p:cNvSpPr>
            <p:nvPr/>
          </p:nvSpPr>
          <p:spPr bwMode="auto">
            <a:xfrm>
              <a:off x="2239963" y="1763713"/>
              <a:ext cx="31750" cy="31750"/>
            </a:xfrm>
            <a:custGeom>
              <a:avLst/>
              <a:gdLst>
                <a:gd name="T0" fmla="*/ 103 w 103"/>
                <a:gd name="T1" fmla="*/ 0 h 102"/>
                <a:gd name="T2" fmla="*/ 30 w 103"/>
                <a:gd name="T3" fmla="*/ 30 h 102"/>
                <a:gd name="T4" fmla="*/ 30 w 103"/>
                <a:gd name="T5" fmla="*/ 30 h 102"/>
                <a:gd name="T6" fmla="*/ 0 w 103"/>
                <a:gd name="T7" fmla="*/ 102 h 102"/>
                <a:gd name="T8" fmla="*/ 28 w 103"/>
                <a:gd name="T9" fmla="*/ 102 h 102"/>
                <a:gd name="T10" fmla="*/ 50 w 103"/>
                <a:gd name="T11" fmla="*/ 50 h 102"/>
                <a:gd name="T12" fmla="*/ 50 w 103"/>
                <a:gd name="T13" fmla="*/ 50 h 102"/>
                <a:gd name="T14" fmla="*/ 103 w 103"/>
                <a:gd name="T15" fmla="*/ 28 h 102"/>
                <a:gd name="T16" fmla="*/ 103 w 103"/>
                <a:gd name="T17" fmla="*/ 28 h 102"/>
                <a:gd name="T18" fmla="*/ 103 w 103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102">
                  <a:moveTo>
                    <a:pt x="103" y="0"/>
                  </a:moveTo>
                  <a:cubicBezTo>
                    <a:pt x="74" y="0"/>
                    <a:pt x="49" y="12"/>
                    <a:pt x="30" y="30"/>
                  </a:cubicBezTo>
                  <a:lnTo>
                    <a:pt x="30" y="30"/>
                  </a:lnTo>
                  <a:cubicBezTo>
                    <a:pt x="12" y="49"/>
                    <a:pt x="0" y="74"/>
                    <a:pt x="0" y="102"/>
                  </a:cubicBezTo>
                  <a:lnTo>
                    <a:pt x="28" y="102"/>
                  </a:lnTo>
                  <a:cubicBezTo>
                    <a:pt x="28" y="82"/>
                    <a:pt x="36" y="63"/>
                    <a:pt x="50" y="50"/>
                  </a:cubicBezTo>
                  <a:lnTo>
                    <a:pt x="50" y="50"/>
                  </a:lnTo>
                  <a:cubicBezTo>
                    <a:pt x="63" y="36"/>
                    <a:pt x="82" y="28"/>
                    <a:pt x="103" y="28"/>
                  </a:cubicBezTo>
                  <a:lnTo>
                    <a:pt x="103" y="2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Freeform 255"/>
            <p:cNvSpPr>
              <a:spLocks/>
            </p:cNvSpPr>
            <p:nvPr/>
          </p:nvSpPr>
          <p:spPr bwMode="auto">
            <a:xfrm>
              <a:off x="2246313" y="1770063"/>
              <a:ext cx="25400" cy="25400"/>
            </a:xfrm>
            <a:custGeom>
              <a:avLst/>
              <a:gdLst>
                <a:gd name="T0" fmla="*/ 85 w 85"/>
                <a:gd name="T1" fmla="*/ 0 h 84"/>
                <a:gd name="T2" fmla="*/ 25 w 85"/>
                <a:gd name="T3" fmla="*/ 25 h 84"/>
                <a:gd name="T4" fmla="*/ 25 w 85"/>
                <a:gd name="T5" fmla="*/ 25 h 84"/>
                <a:gd name="T6" fmla="*/ 0 w 85"/>
                <a:gd name="T7" fmla="*/ 84 h 84"/>
                <a:gd name="T8" fmla="*/ 23 w 85"/>
                <a:gd name="T9" fmla="*/ 84 h 84"/>
                <a:gd name="T10" fmla="*/ 41 w 85"/>
                <a:gd name="T11" fmla="*/ 41 h 84"/>
                <a:gd name="T12" fmla="*/ 41 w 85"/>
                <a:gd name="T13" fmla="*/ 41 h 84"/>
                <a:gd name="T14" fmla="*/ 85 w 85"/>
                <a:gd name="T15" fmla="*/ 23 h 84"/>
                <a:gd name="T16" fmla="*/ 85 w 85"/>
                <a:gd name="T17" fmla="*/ 23 h 84"/>
                <a:gd name="T18" fmla="*/ 85 w 85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85" y="0"/>
                  </a:moveTo>
                  <a:cubicBezTo>
                    <a:pt x="61" y="0"/>
                    <a:pt x="40" y="10"/>
                    <a:pt x="25" y="25"/>
                  </a:cubicBezTo>
                  <a:lnTo>
                    <a:pt x="25" y="25"/>
                  </a:lnTo>
                  <a:cubicBezTo>
                    <a:pt x="10" y="40"/>
                    <a:pt x="0" y="61"/>
                    <a:pt x="0" y="84"/>
                  </a:cubicBezTo>
                  <a:lnTo>
                    <a:pt x="23" y="84"/>
                  </a:lnTo>
                  <a:cubicBezTo>
                    <a:pt x="23" y="67"/>
                    <a:pt x="30" y="52"/>
                    <a:pt x="41" y="41"/>
                  </a:cubicBezTo>
                  <a:lnTo>
                    <a:pt x="41" y="41"/>
                  </a:lnTo>
                  <a:cubicBezTo>
                    <a:pt x="52" y="30"/>
                    <a:pt x="68" y="23"/>
                    <a:pt x="85" y="23"/>
                  </a:cubicBezTo>
                  <a:lnTo>
                    <a:pt x="85" y="2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7" name="Freeform 256"/>
            <p:cNvSpPr>
              <a:spLocks/>
            </p:cNvSpPr>
            <p:nvPr/>
          </p:nvSpPr>
          <p:spPr bwMode="auto">
            <a:xfrm>
              <a:off x="2251075" y="1774825"/>
              <a:ext cx="20638" cy="20637"/>
            </a:xfrm>
            <a:custGeom>
              <a:avLst/>
              <a:gdLst>
                <a:gd name="T0" fmla="*/ 67 w 67"/>
                <a:gd name="T1" fmla="*/ 0 h 66"/>
                <a:gd name="T2" fmla="*/ 20 w 67"/>
                <a:gd name="T3" fmla="*/ 19 h 66"/>
                <a:gd name="T4" fmla="*/ 20 w 67"/>
                <a:gd name="T5" fmla="*/ 19 h 66"/>
                <a:gd name="T6" fmla="*/ 0 w 67"/>
                <a:gd name="T7" fmla="*/ 66 h 66"/>
                <a:gd name="T8" fmla="*/ 9 w 67"/>
                <a:gd name="T9" fmla="*/ 66 h 66"/>
                <a:gd name="T10" fmla="*/ 18 w 67"/>
                <a:gd name="T11" fmla="*/ 66 h 66"/>
                <a:gd name="T12" fmla="*/ 67 w 67"/>
                <a:gd name="T13" fmla="*/ 66 h 66"/>
                <a:gd name="T14" fmla="*/ 67 w 67"/>
                <a:gd name="T15" fmla="*/ 47 h 66"/>
                <a:gd name="T16" fmla="*/ 67 w 67"/>
                <a:gd name="T17" fmla="*/ 43 h 66"/>
                <a:gd name="T18" fmla="*/ 67 w 67"/>
                <a:gd name="T19" fmla="*/ 18 h 66"/>
                <a:gd name="T20" fmla="*/ 67 w 67"/>
                <a:gd name="T21" fmla="*/ 18 h 66"/>
                <a:gd name="T22" fmla="*/ 67 w 67"/>
                <a:gd name="T23" fmla="*/ 15 h 66"/>
                <a:gd name="T24" fmla="*/ 67 w 67"/>
                <a:gd name="T2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66">
                  <a:moveTo>
                    <a:pt x="67" y="0"/>
                  </a:moveTo>
                  <a:cubicBezTo>
                    <a:pt x="48" y="0"/>
                    <a:pt x="32" y="7"/>
                    <a:pt x="20" y="19"/>
                  </a:cubicBezTo>
                  <a:lnTo>
                    <a:pt x="20" y="19"/>
                  </a:lnTo>
                  <a:cubicBezTo>
                    <a:pt x="8" y="32"/>
                    <a:pt x="0" y="48"/>
                    <a:pt x="0" y="66"/>
                  </a:cubicBezTo>
                  <a:lnTo>
                    <a:pt x="9" y="66"/>
                  </a:lnTo>
                  <a:lnTo>
                    <a:pt x="18" y="66"/>
                  </a:lnTo>
                  <a:lnTo>
                    <a:pt x="67" y="66"/>
                  </a:lnTo>
                  <a:lnTo>
                    <a:pt x="67" y="47"/>
                  </a:lnTo>
                  <a:lnTo>
                    <a:pt x="67" y="43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7" y="15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8" name="Freeform 257"/>
            <p:cNvSpPr>
              <a:spLocks/>
            </p:cNvSpPr>
            <p:nvPr/>
          </p:nvSpPr>
          <p:spPr bwMode="auto">
            <a:xfrm>
              <a:off x="2257425" y="1781175"/>
              <a:ext cx="14288" cy="14287"/>
            </a:xfrm>
            <a:custGeom>
              <a:avLst/>
              <a:gdLst>
                <a:gd name="T0" fmla="*/ 49 w 49"/>
                <a:gd name="T1" fmla="*/ 0 h 48"/>
                <a:gd name="T2" fmla="*/ 14 w 49"/>
                <a:gd name="T3" fmla="*/ 14 h 48"/>
                <a:gd name="T4" fmla="*/ 14 w 49"/>
                <a:gd name="T5" fmla="*/ 14 h 48"/>
                <a:gd name="T6" fmla="*/ 0 w 49"/>
                <a:gd name="T7" fmla="*/ 48 h 48"/>
                <a:gd name="T8" fmla="*/ 7 w 49"/>
                <a:gd name="T9" fmla="*/ 48 h 48"/>
                <a:gd name="T10" fmla="*/ 13 w 49"/>
                <a:gd name="T11" fmla="*/ 48 h 48"/>
                <a:gd name="T12" fmla="*/ 49 w 49"/>
                <a:gd name="T13" fmla="*/ 48 h 48"/>
                <a:gd name="T14" fmla="*/ 49 w 49"/>
                <a:gd name="T15" fmla="*/ 34 h 48"/>
                <a:gd name="T16" fmla="*/ 49 w 49"/>
                <a:gd name="T17" fmla="*/ 31 h 48"/>
                <a:gd name="T18" fmla="*/ 49 w 49"/>
                <a:gd name="T19" fmla="*/ 13 h 48"/>
                <a:gd name="T20" fmla="*/ 49 w 49"/>
                <a:gd name="T21" fmla="*/ 13 h 48"/>
                <a:gd name="T22" fmla="*/ 49 w 49"/>
                <a:gd name="T23" fmla="*/ 11 h 48"/>
                <a:gd name="T24" fmla="*/ 49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49" y="0"/>
                  </a:moveTo>
                  <a:cubicBezTo>
                    <a:pt x="35" y="0"/>
                    <a:pt x="23" y="5"/>
                    <a:pt x="14" y="14"/>
                  </a:cubicBezTo>
                  <a:lnTo>
                    <a:pt x="14" y="14"/>
                  </a:lnTo>
                  <a:cubicBezTo>
                    <a:pt x="6" y="23"/>
                    <a:pt x="0" y="35"/>
                    <a:pt x="0" y="48"/>
                  </a:cubicBezTo>
                  <a:lnTo>
                    <a:pt x="7" y="48"/>
                  </a:lnTo>
                  <a:lnTo>
                    <a:pt x="13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9" y="31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9" y="11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9E8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9" name="Freeform 258"/>
            <p:cNvSpPr>
              <a:spLocks/>
            </p:cNvSpPr>
            <p:nvPr/>
          </p:nvSpPr>
          <p:spPr bwMode="auto">
            <a:xfrm>
              <a:off x="2262188" y="1785938"/>
              <a:ext cx="9525" cy="9525"/>
            </a:xfrm>
            <a:custGeom>
              <a:avLst/>
              <a:gdLst>
                <a:gd name="T0" fmla="*/ 31 w 31"/>
                <a:gd name="T1" fmla="*/ 0 h 30"/>
                <a:gd name="T2" fmla="*/ 9 w 31"/>
                <a:gd name="T3" fmla="*/ 9 h 30"/>
                <a:gd name="T4" fmla="*/ 9 w 31"/>
                <a:gd name="T5" fmla="*/ 9 h 30"/>
                <a:gd name="T6" fmla="*/ 0 w 31"/>
                <a:gd name="T7" fmla="*/ 30 h 30"/>
                <a:gd name="T8" fmla="*/ 31 w 31"/>
                <a:gd name="T9" fmla="*/ 30 h 30"/>
                <a:gd name="T10" fmla="*/ 31 w 31"/>
                <a:gd name="T11" fmla="*/ 22 h 30"/>
                <a:gd name="T12" fmla="*/ 31 w 31"/>
                <a:gd name="T13" fmla="*/ 20 h 30"/>
                <a:gd name="T14" fmla="*/ 31 w 31"/>
                <a:gd name="T15" fmla="*/ 8 h 30"/>
                <a:gd name="T16" fmla="*/ 31 w 31"/>
                <a:gd name="T17" fmla="*/ 8 h 30"/>
                <a:gd name="T18" fmla="*/ 31 w 31"/>
                <a:gd name="T19" fmla="*/ 7 h 30"/>
                <a:gd name="T20" fmla="*/ 31 w 31"/>
                <a:gd name="T2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0">
                  <a:moveTo>
                    <a:pt x="31" y="0"/>
                  </a:moveTo>
                  <a:cubicBezTo>
                    <a:pt x="22" y="0"/>
                    <a:pt x="15" y="4"/>
                    <a:pt x="9" y="9"/>
                  </a:cubicBezTo>
                  <a:lnTo>
                    <a:pt x="9" y="9"/>
                  </a:lnTo>
                  <a:cubicBezTo>
                    <a:pt x="4" y="14"/>
                    <a:pt x="0" y="22"/>
                    <a:pt x="0" y="30"/>
                  </a:cubicBezTo>
                  <a:lnTo>
                    <a:pt x="31" y="30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1" y="7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BB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Freeform 259"/>
            <p:cNvSpPr>
              <a:spLocks/>
            </p:cNvSpPr>
            <p:nvPr/>
          </p:nvSpPr>
          <p:spPr bwMode="auto">
            <a:xfrm>
              <a:off x="2268538" y="1792288"/>
              <a:ext cx="3175" cy="3175"/>
            </a:xfrm>
            <a:custGeom>
              <a:avLst/>
              <a:gdLst>
                <a:gd name="T0" fmla="*/ 13 w 13"/>
                <a:gd name="T1" fmla="*/ 0 h 12"/>
                <a:gd name="T2" fmla="*/ 4 w 13"/>
                <a:gd name="T3" fmla="*/ 4 h 12"/>
                <a:gd name="T4" fmla="*/ 4 w 13"/>
                <a:gd name="T5" fmla="*/ 4 h 12"/>
                <a:gd name="T6" fmla="*/ 0 w 13"/>
                <a:gd name="T7" fmla="*/ 12 h 12"/>
                <a:gd name="T8" fmla="*/ 13 w 13"/>
                <a:gd name="T9" fmla="*/ 12 h 12"/>
                <a:gd name="T10" fmla="*/ 13 w 13"/>
                <a:gd name="T11" fmla="*/ 9 h 12"/>
                <a:gd name="T12" fmla="*/ 13 w 13"/>
                <a:gd name="T13" fmla="*/ 8 h 12"/>
                <a:gd name="T14" fmla="*/ 13 w 13"/>
                <a:gd name="T15" fmla="*/ 3 h 12"/>
                <a:gd name="T16" fmla="*/ 13 w 13"/>
                <a:gd name="T17" fmla="*/ 3 h 12"/>
                <a:gd name="T18" fmla="*/ 13 w 13"/>
                <a:gd name="T19" fmla="*/ 3 h 12"/>
                <a:gd name="T20" fmla="*/ 13 w 1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2">
                  <a:moveTo>
                    <a:pt x="13" y="0"/>
                  </a:moveTo>
                  <a:cubicBezTo>
                    <a:pt x="9" y="0"/>
                    <a:pt x="6" y="2"/>
                    <a:pt x="4" y="4"/>
                  </a:cubicBezTo>
                  <a:lnTo>
                    <a:pt x="4" y="4"/>
                  </a:lnTo>
                  <a:cubicBezTo>
                    <a:pt x="2" y="6"/>
                    <a:pt x="0" y="9"/>
                    <a:pt x="0" y="12"/>
                  </a:cubicBezTo>
                  <a:lnTo>
                    <a:pt x="13" y="12"/>
                  </a:lnTo>
                  <a:lnTo>
                    <a:pt x="13" y="9"/>
                  </a:lnTo>
                  <a:lnTo>
                    <a:pt x="13" y="8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F9A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Freeform 260"/>
            <p:cNvSpPr>
              <a:spLocks/>
            </p:cNvSpPr>
            <p:nvPr/>
          </p:nvSpPr>
          <p:spPr bwMode="auto">
            <a:xfrm>
              <a:off x="2130425" y="1795463"/>
              <a:ext cx="141288" cy="30162"/>
            </a:xfrm>
            <a:custGeom>
              <a:avLst/>
              <a:gdLst>
                <a:gd name="T0" fmla="*/ 0 w 458"/>
                <a:gd name="T1" fmla="*/ 0 h 100"/>
                <a:gd name="T2" fmla="*/ 458 w 458"/>
                <a:gd name="T3" fmla="*/ 0 h 100"/>
                <a:gd name="T4" fmla="*/ 458 w 458"/>
                <a:gd name="T5" fmla="*/ 50 h 100"/>
                <a:gd name="T6" fmla="*/ 404 w 458"/>
                <a:gd name="T7" fmla="*/ 100 h 100"/>
                <a:gd name="T8" fmla="*/ 54 w 458"/>
                <a:gd name="T9" fmla="*/ 100 h 100"/>
                <a:gd name="T10" fmla="*/ 0 w 458"/>
                <a:gd name="T11" fmla="*/ 50 h 100"/>
                <a:gd name="T12" fmla="*/ 0 w 458"/>
                <a:gd name="T1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100">
                  <a:moveTo>
                    <a:pt x="0" y="0"/>
                  </a:moveTo>
                  <a:lnTo>
                    <a:pt x="458" y="0"/>
                  </a:lnTo>
                  <a:lnTo>
                    <a:pt x="458" y="50"/>
                  </a:lnTo>
                  <a:cubicBezTo>
                    <a:pt x="458" y="77"/>
                    <a:pt x="433" y="100"/>
                    <a:pt x="404" y="100"/>
                  </a:cubicBezTo>
                  <a:lnTo>
                    <a:pt x="54" y="100"/>
                  </a:lnTo>
                  <a:cubicBezTo>
                    <a:pt x="24" y="100"/>
                    <a:pt x="0" y="77"/>
                    <a:pt x="0" y="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9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Rectangle 261"/>
            <p:cNvSpPr>
              <a:spLocks noChangeArrowheads="1"/>
            </p:cNvSpPr>
            <p:nvPr/>
          </p:nvSpPr>
          <p:spPr bwMode="auto">
            <a:xfrm>
              <a:off x="1798638" y="1795463"/>
              <a:ext cx="331788" cy="14287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Rectangle 262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12700"/>
            </a:xfrm>
            <a:prstGeom prst="rect">
              <a:avLst/>
            </a:prstGeom>
            <a:solidFill>
              <a:srgbClr val="79A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Rectangle 263"/>
            <p:cNvSpPr>
              <a:spLocks noChangeArrowheads="1"/>
            </p:cNvSpPr>
            <p:nvPr/>
          </p:nvSpPr>
          <p:spPr bwMode="auto">
            <a:xfrm>
              <a:off x="2146300" y="1795463"/>
              <a:ext cx="111125" cy="6350"/>
            </a:xfrm>
            <a:prstGeom prst="rect">
              <a:avLst/>
            </a:prstGeom>
            <a:solidFill>
              <a:srgbClr val="E7F1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Freeform 264"/>
            <p:cNvSpPr>
              <a:spLocks/>
            </p:cNvSpPr>
            <p:nvPr/>
          </p:nvSpPr>
          <p:spPr bwMode="auto">
            <a:xfrm>
              <a:off x="425450" y="1206500"/>
              <a:ext cx="968375" cy="676275"/>
            </a:xfrm>
            <a:custGeom>
              <a:avLst/>
              <a:gdLst>
                <a:gd name="T0" fmla="*/ 101 w 3142"/>
                <a:gd name="T1" fmla="*/ 0 h 2200"/>
                <a:gd name="T2" fmla="*/ 3041 w 3142"/>
                <a:gd name="T3" fmla="*/ 0 h 2200"/>
                <a:gd name="T4" fmla="*/ 3142 w 3142"/>
                <a:gd name="T5" fmla="*/ 101 h 2200"/>
                <a:gd name="T6" fmla="*/ 3142 w 3142"/>
                <a:gd name="T7" fmla="*/ 2099 h 2200"/>
                <a:gd name="T8" fmla="*/ 3041 w 3142"/>
                <a:gd name="T9" fmla="*/ 2200 h 2200"/>
                <a:gd name="T10" fmla="*/ 101 w 3142"/>
                <a:gd name="T11" fmla="*/ 2200 h 2200"/>
                <a:gd name="T12" fmla="*/ 0 w 3142"/>
                <a:gd name="T13" fmla="*/ 2099 h 2200"/>
                <a:gd name="T14" fmla="*/ 0 w 3142"/>
                <a:gd name="T15" fmla="*/ 101 h 2200"/>
                <a:gd name="T16" fmla="*/ 101 w 3142"/>
                <a:gd name="T17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42" h="2200">
                  <a:moveTo>
                    <a:pt x="101" y="0"/>
                  </a:moveTo>
                  <a:lnTo>
                    <a:pt x="3041" y="0"/>
                  </a:lnTo>
                  <a:cubicBezTo>
                    <a:pt x="3096" y="0"/>
                    <a:pt x="3142" y="45"/>
                    <a:pt x="3142" y="101"/>
                  </a:cubicBezTo>
                  <a:lnTo>
                    <a:pt x="3142" y="2099"/>
                  </a:lnTo>
                  <a:cubicBezTo>
                    <a:pt x="3142" y="2155"/>
                    <a:pt x="3096" y="2200"/>
                    <a:pt x="3041" y="2200"/>
                  </a:cubicBez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Freeform 265"/>
            <p:cNvSpPr>
              <a:spLocks/>
            </p:cNvSpPr>
            <p:nvPr/>
          </p:nvSpPr>
          <p:spPr bwMode="auto">
            <a:xfrm>
              <a:off x="425450" y="1206500"/>
              <a:ext cx="827088" cy="676275"/>
            </a:xfrm>
            <a:custGeom>
              <a:avLst/>
              <a:gdLst>
                <a:gd name="T0" fmla="*/ 101 w 2685"/>
                <a:gd name="T1" fmla="*/ 0 h 2200"/>
                <a:gd name="T2" fmla="*/ 2685 w 2685"/>
                <a:gd name="T3" fmla="*/ 0 h 2200"/>
                <a:gd name="T4" fmla="*/ 484 w 2685"/>
                <a:gd name="T5" fmla="*/ 2200 h 2200"/>
                <a:gd name="T6" fmla="*/ 101 w 2685"/>
                <a:gd name="T7" fmla="*/ 2200 h 2200"/>
                <a:gd name="T8" fmla="*/ 0 w 2685"/>
                <a:gd name="T9" fmla="*/ 2099 h 2200"/>
                <a:gd name="T10" fmla="*/ 0 w 2685"/>
                <a:gd name="T11" fmla="*/ 101 h 2200"/>
                <a:gd name="T12" fmla="*/ 101 w 2685"/>
                <a:gd name="T13" fmla="*/ 0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85" h="2200">
                  <a:moveTo>
                    <a:pt x="101" y="0"/>
                  </a:moveTo>
                  <a:lnTo>
                    <a:pt x="2685" y="0"/>
                  </a:lnTo>
                  <a:lnTo>
                    <a:pt x="484" y="2200"/>
                  </a:lnTo>
                  <a:lnTo>
                    <a:pt x="101" y="2200"/>
                  </a:lnTo>
                  <a:cubicBezTo>
                    <a:pt x="45" y="2200"/>
                    <a:pt x="0" y="2155"/>
                    <a:pt x="0" y="2099"/>
                  </a:cubicBezTo>
                  <a:lnTo>
                    <a:pt x="0" y="101"/>
                  </a:lnTo>
                  <a:cubicBezTo>
                    <a:pt x="0" y="45"/>
                    <a:pt x="45" y="0"/>
                    <a:pt x="101" y="0"/>
                  </a:cubicBezTo>
                  <a:close/>
                </a:path>
              </a:pathLst>
            </a:custGeom>
            <a:solidFill>
              <a:srgbClr val="051F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Rectangle 266"/>
            <p:cNvSpPr>
              <a:spLocks noChangeArrowheads="1"/>
            </p:cNvSpPr>
            <p:nvPr/>
          </p:nvSpPr>
          <p:spPr bwMode="auto">
            <a:xfrm>
              <a:off x="469900" y="1254125"/>
              <a:ext cx="877888" cy="585787"/>
            </a:xfrm>
            <a:prstGeom prst="rect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Freeform 267"/>
            <p:cNvSpPr>
              <a:spLocks/>
            </p:cNvSpPr>
            <p:nvPr/>
          </p:nvSpPr>
          <p:spPr bwMode="auto">
            <a:xfrm>
              <a:off x="252413" y="1897063"/>
              <a:ext cx="1317625" cy="25400"/>
            </a:xfrm>
            <a:custGeom>
              <a:avLst/>
              <a:gdLst>
                <a:gd name="T0" fmla="*/ 2138 w 4277"/>
                <a:gd name="T1" fmla="*/ 87 h 87"/>
                <a:gd name="T2" fmla="*/ 162 w 4277"/>
                <a:gd name="T3" fmla="*/ 87 h 87"/>
                <a:gd name="T4" fmla="*/ 0 w 4277"/>
                <a:gd name="T5" fmla="*/ 3 h 87"/>
                <a:gd name="T6" fmla="*/ 2138 w 4277"/>
                <a:gd name="T7" fmla="*/ 0 h 87"/>
                <a:gd name="T8" fmla="*/ 4277 w 4277"/>
                <a:gd name="T9" fmla="*/ 3 h 87"/>
                <a:gd name="T10" fmla="*/ 4115 w 4277"/>
                <a:gd name="T11" fmla="*/ 87 h 87"/>
                <a:gd name="T12" fmla="*/ 2138 w 427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7" h="87">
                  <a:moveTo>
                    <a:pt x="2138" y="87"/>
                  </a:moveTo>
                  <a:lnTo>
                    <a:pt x="162" y="87"/>
                  </a:lnTo>
                  <a:cubicBezTo>
                    <a:pt x="83" y="87"/>
                    <a:pt x="30" y="31"/>
                    <a:pt x="0" y="3"/>
                  </a:cubicBezTo>
                  <a:lnTo>
                    <a:pt x="2138" y="0"/>
                  </a:lnTo>
                  <a:lnTo>
                    <a:pt x="4277" y="3"/>
                  </a:lnTo>
                  <a:cubicBezTo>
                    <a:pt x="4247" y="31"/>
                    <a:pt x="4194" y="87"/>
                    <a:pt x="4115" y="87"/>
                  </a:cubicBezTo>
                  <a:lnTo>
                    <a:pt x="2138" y="87"/>
                  </a:lnTo>
                  <a:close/>
                </a:path>
              </a:pathLst>
            </a:custGeom>
            <a:solidFill>
              <a:srgbClr val="354A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Freeform 268"/>
            <p:cNvSpPr>
              <a:spLocks/>
            </p:cNvSpPr>
            <p:nvPr/>
          </p:nvSpPr>
          <p:spPr bwMode="auto">
            <a:xfrm>
              <a:off x="244475" y="1870075"/>
              <a:ext cx="1331913" cy="28575"/>
            </a:xfrm>
            <a:custGeom>
              <a:avLst/>
              <a:gdLst>
                <a:gd name="T0" fmla="*/ 0 w 4325"/>
                <a:gd name="T1" fmla="*/ 0 h 93"/>
                <a:gd name="T2" fmla="*/ 4325 w 4325"/>
                <a:gd name="T3" fmla="*/ 0 h 93"/>
                <a:gd name="T4" fmla="*/ 4325 w 4325"/>
                <a:gd name="T5" fmla="*/ 46 h 93"/>
                <a:gd name="T6" fmla="*/ 4279 w 4325"/>
                <a:gd name="T7" fmla="*/ 93 h 93"/>
                <a:gd name="T8" fmla="*/ 46 w 4325"/>
                <a:gd name="T9" fmla="*/ 93 h 93"/>
                <a:gd name="T10" fmla="*/ 0 w 4325"/>
                <a:gd name="T11" fmla="*/ 46 h 93"/>
                <a:gd name="T12" fmla="*/ 0 w 4325"/>
                <a:gd name="T1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5" h="93">
                  <a:moveTo>
                    <a:pt x="0" y="0"/>
                  </a:moveTo>
                  <a:lnTo>
                    <a:pt x="4325" y="0"/>
                  </a:lnTo>
                  <a:lnTo>
                    <a:pt x="4325" y="46"/>
                  </a:lnTo>
                  <a:cubicBezTo>
                    <a:pt x="4325" y="72"/>
                    <a:pt x="4304" y="93"/>
                    <a:pt x="4279" y="93"/>
                  </a:cubicBezTo>
                  <a:lnTo>
                    <a:pt x="46" y="93"/>
                  </a:lnTo>
                  <a:cubicBezTo>
                    <a:pt x="21" y="93"/>
                    <a:pt x="0" y="72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Freeform 269"/>
            <p:cNvSpPr>
              <a:spLocks/>
            </p:cNvSpPr>
            <p:nvPr/>
          </p:nvSpPr>
          <p:spPr bwMode="auto">
            <a:xfrm>
              <a:off x="819150" y="1870075"/>
              <a:ext cx="184150" cy="14287"/>
            </a:xfrm>
            <a:custGeom>
              <a:avLst/>
              <a:gdLst>
                <a:gd name="T0" fmla="*/ 599 w 599"/>
                <a:gd name="T1" fmla="*/ 0 h 43"/>
                <a:gd name="T2" fmla="*/ 585 w 599"/>
                <a:gd name="T3" fmla="*/ 29 h 43"/>
                <a:gd name="T4" fmla="*/ 584 w 599"/>
                <a:gd name="T5" fmla="*/ 29 h 43"/>
                <a:gd name="T6" fmla="*/ 584 w 599"/>
                <a:gd name="T7" fmla="*/ 29 h 43"/>
                <a:gd name="T8" fmla="*/ 550 w 599"/>
                <a:gd name="T9" fmla="*/ 43 h 43"/>
                <a:gd name="T10" fmla="*/ 49 w 599"/>
                <a:gd name="T11" fmla="*/ 43 h 43"/>
                <a:gd name="T12" fmla="*/ 14 w 599"/>
                <a:gd name="T13" fmla="*/ 29 h 43"/>
                <a:gd name="T14" fmla="*/ 14 w 599"/>
                <a:gd name="T15" fmla="*/ 29 h 43"/>
                <a:gd name="T16" fmla="*/ 0 w 599"/>
                <a:gd name="T17" fmla="*/ 0 h 43"/>
                <a:gd name="T18" fmla="*/ 12 w 599"/>
                <a:gd name="T19" fmla="*/ 0 h 43"/>
                <a:gd name="T20" fmla="*/ 22 w 599"/>
                <a:gd name="T21" fmla="*/ 20 h 43"/>
                <a:gd name="T22" fmla="*/ 22 w 599"/>
                <a:gd name="T23" fmla="*/ 20 h 43"/>
                <a:gd name="T24" fmla="*/ 49 w 599"/>
                <a:gd name="T25" fmla="*/ 31 h 43"/>
                <a:gd name="T26" fmla="*/ 550 w 599"/>
                <a:gd name="T27" fmla="*/ 31 h 43"/>
                <a:gd name="T28" fmla="*/ 576 w 599"/>
                <a:gd name="T29" fmla="*/ 21 h 43"/>
                <a:gd name="T30" fmla="*/ 576 w 599"/>
                <a:gd name="T31" fmla="*/ 21 h 43"/>
                <a:gd name="T32" fmla="*/ 576 w 599"/>
                <a:gd name="T33" fmla="*/ 20 h 43"/>
                <a:gd name="T34" fmla="*/ 587 w 599"/>
                <a:gd name="T35" fmla="*/ 0 h 43"/>
                <a:gd name="T36" fmla="*/ 599 w 599"/>
                <a:gd name="T3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9" h="43">
                  <a:moveTo>
                    <a:pt x="599" y="0"/>
                  </a:moveTo>
                  <a:cubicBezTo>
                    <a:pt x="597" y="11"/>
                    <a:pt x="592" y="21"/>
                    <a:pt x="585" y="29"/>
                  </a:cubicBezTo>
                  <a:lnTo>
                    <a:pt x="584" y="29"/>
                  </a:lnTo>
                  <a:lnTo>
                    <a:pt x="584" y="29"/>
                  </a:lnTo>
                  <a:cubicBezTo>
                    <a:pt x="575" y="38"/>
                    <a:pt x="563" y="43"/>
                    <a:pt x="550" y="43"/>
                  </a:cubicBezTo>
                  <a:lnTo>
                    <a:pt x="49" y="43"/>
                  </a:lnTo>
                  <a:cubicBezTo>
                    <a:pt x="35" y="43"/>
                    <a:pt x="23" y="38"/>
                    <a:pt x="14" y="29"/>
                  </a:cubicBezTo>
                  <a:lnTo>
                    <a:pt x="14" y="29"/>
                  </a:lnTo>
                  <a:cubicBezTo>
                    <a:pt x="7" y="21"/>
                    <a:pt x="1" y="11"/>
                    <a:pt x="0" y="0"/>
                  </a:cubicBezTo>
                  <a:lnTo>
                    <a:pt x="12" y="0"/>
                  </a:lnTo>
                  <a:cubicBezTo>
                    <a:pt x="13" y="8"/>
                    <a:pt x="17" y="15"/>
                    <a:pt x="22" y="20"/>
                  </a:cubicBezTo>
                  <a:lnTo>
                    <a:pt x="22" y="20"/>
                  </a:lnTo>
                  <a:cubicBezTo>
                    <a:pt x="29" y="27"/>
                    <a:pt x="38" y="31"/>
                    <a:pt x="49" y="31"/>
                  </a:cubicBezTo>
                  <a:lnTo>
                    <a:pt x="550" y="31"/>
                  </a:lnTo>
                  <a:cubicBezTo>
                    <a:pt x="560" y="31"/>
                    <a:pt x="569" y="27"/>
                    <a:pt x="576" y="21"/>
                  </a:cubicBezTo>
                  <a:lnTo>
                    <a:pt x="576" y="21"/>
                  </a:lnTo>
                  <a:lnTo>
                    <a:pt x="576" y="20"/>
                  </a:lnTo>
                  <a:cubicBezTo>
                    <a:pt x="582" y="15"/>
                    <a:pt x="585" y="8"/>
                    <a:pt x="587" y="0"/>
                  </a:cubicBezTo>
                  <a:lnTo>
                    <a:pt x="599" y="0"/>
                  </a:lnTo>
                  <a:close/>
                </a:path>
              </a:pathLst>
            </a:custGeom>
            <a:solidFill>
              <a:srgbClr val="89A0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1" name="Freeform 270"/>
            <p:cNvSpPr>
              <a:spLocks/>
            </p:cNvSpPr>
            <p:nvPr/>
          </p:nvSpPr>
          <p:spPr bwMode="auto">
            <a:xfrm>
              <a:off x="469900" y="1254125"/>
              <a:ext cx="733425" cy="585787"/>
            </a:xfrm>
            <a:custGeom>
              <a:avLst/>
              <a:gdLst>
                <a:gd name="T0" fmla="*/ 0 w 2381"/>
                <a:gd name="T1" fmla="*/ 1902 h 1902"/>
                <a:gd name="T2" fmla="*/ 480 w 2381"/>
                <a:gd name="T3" fmla="*/ 1902 h 1902"/>
                <a:gd name="T4" fmla="*/ 2381 w 2381"/>
                <a:gd name="T5" fmla="*/ 0 h 1902"/>
                <a:gd name="T6" fmla="*/ 0 w 2381"/>
                <a:gd name="T7" fmla="*/ 0 h 1902"/>
                <a:gd name="T8" fmla="*/ 0 w 2381"/>
                <a:gd name="T9" fmla="*/ 1902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1" h="1902">
                  <a:moveTo>
                    <a:pt x="0" y="1902"/>
                  </a:moveTo>
                  <a:lnTo>
                    <a:pt x="480" y="1902"/>
                  </a:lnTo>
                  <a:lnTo>
                    <a:pt x="2381" y="0"/>
                  </a:lnTo>
                  <a:lnTo>
                    <a:pt x="0" y="0"/>
                  </a:lnTo>
                  <a:lnTo>
                    <a:pt x="0" y="1902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2" name="Freeform 271"/>
            <p:cNvSpPr>
              <a:spLocks/>
            </p:cNvSpPr>
            <p:nvPr/>
          </p:nvSpPr>
          <p:spPr bwMode="auto">
            <a:xfrm>
              <a:off x="561975" y="1020763"/>
              <a:ext cx="693738" cy="819150"/>
            </a:xfrm>
            <a:custGeom>
              <a:avLst/>
              <a:gdLst>
                <a:gd name="T0" fmla="*/ 0 w 2255"/>
                <a:gd name="T1" fmla="*/ 2660 h 2660"/>
                <a:gd name="T2" fmla="*/ 2255 w 2255"/>
                <a:gd name="T3" fmla="*/ 2660 h 2660"/>
                <a:gd name="T4" fmla="*/ 2255 w 2255"/>
                <a:gd name="T5" fmla="*/ 49 h 2660"/>
                <a:gd name="T6" fmla="*/ 2206 w 2255"/>
                <a:gd name="T7" fmla="*/ 0 h 2660"/>
                <a:gd name="T8" fmla="*/ 50 w 2255"/>
                <a:gd name="T9" fmla="*/ 0 h 2660"/>
                <a:gd name="T10" fmla="*/ 0 w 2255"/>
                <a:gd name="T11" fmla="*/ 49 h 2660"/>
                <a:gd name="T12" fmla="*/ 0 w 2255"/>
                <a:gd name="T13" fmla="*/ 2660 h 2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2660">
                  <a:moveTo>
                    <a:pt x="0" y="2660"/>
                  </a:moveTo>
                  <a:lnTo>
                    <a:pt x="2255" y="2660"/>
                  </a:ln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26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3" name="Freeform 272"/>
            <p:cNvSpPr>
              <a:spLocks/>
            </p:cNvSpPr>
            <p:nvPr/>
          </p:nvSpPr>
          <p:spPr bwMode="auto">
            <a:xfrm>
              <a:off x="561975" y="1020763"/>
              <a:ext cx="693738" cy="53975"/>
            </a:xfrm>
            <a:custGeom>
              <a:avLst/>
              <a:gdLst>
                <a:gd name="T0" fmla="*/ 2255 w 2255"/>
                <a:gd name="T1" fmla="*/ 172 h 172"/>
                <a:gd name="T2" fmla="*/ 2255 w 2255"/>
                <a:gd name="T3" fmla="*/ 49 h 172"/>
                <a:gd name="T4" fmla="*/ 2206 w 2255"/>
                <a:gd name="T5" fmla="*/ 0 h 172"/>
                <a:gd name="T6" fmla="*/ 50 w 2255"/>
                <a:gd name="T7" fmla="*/ 0 h 172"/>
                <a:gd name="T8" fmla="*/ 0 w 2255"/>
                <a:gd name="T9" fmla="*/ 49 h 172"/>
                <a:gd name="T10" fmla="*/ 0 w 2255"/>
                <a:gd name="T11" fmla="*/ 172 h 172"/>
                <a:gd name="T12" fmla="*/ 2255 w 2255"/>
                <a:gd name="T1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55" h="172">
                  <a:moveTo>
                    <a:pt x="2255" y="172"/>
                  </a:moveTo>
                  <a:lnTo>
                    <a:pt x="2255" y="49"/>
                  </a:lnTo>
                  <a:cubicBezTo>
                    <a:pt x="2255" y="22"/>
                    <a:pt x="2233" y="0"/>
                    <a:pt x="2206" y="0"/>
                  </a:cubicBezTo>
                  <a:lnTo>
                    <a:pt x="50" y="0"/>
                  </a:lnTo>
                  <a:cubicBezTo>
                    <a:pt x="23" y="0"/>
                    <a:pt x="0" y="22"/>
                    <a:pt x="0" y="49"/>
                  </a:cubicBezTo>
                  <a:lnTo>
                    <a:pt x="0" y="172"/>
                  </a:lnTo>
                  <a:lnTo>
                    <a:pt x="2255" y="172"/>
                  </a:lnTo>
                  <a:close/>
                </a:path>
              </a:pathLst>
            </a:custGeom>
            <a:solidFill>
              <a:srgbClr val="4350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Freeform 273"/>
            <p:cNvSpPr>
              <a:spLocks/>
            </p:cNvSpPr>
            <p:nvPr/>
          </p:nvSpPr>
          <p:spPr bwMode="auto">
            <a:xfrm>
              <a:off x="500063" y="1254125"/>
              <a:ext cx="61913" cy="585787"/>
            </a:xfrm>
            <a:custGeom>
              <a:avLst/>
              <a:gdLst>
                <a:gd name="T0" fmla="*/ 199 w 199"/>
                <a:gd name="T1" fmla="*/ 0 h 1902"/>
                <a:gd name="T2" fmla="*/ 0 w 199"/>
                <a:gd name="T3" fmla="*/ 0 h 1902"/>
                <a:gd name="T4" fmla="*/ 199 w 199"/>
                <a:gd name="T5" fmla="*/ 1902 h 1902"/>
                <a:gd name="T6" fmla="*/ 199 w 199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9" h="1902">
                  <a:moveTo>
                    <a:pt x="199" y="0"/>
                  </a:moveTo>
                  <a:lnTo>
                    <a:pt x="0" y="0"/>
                  </a:lnTo>
                  <a:lnTo>
                    <a:pt x="199" y="190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Freeform 274"/>
            <p:cNvSpPr>
              <a:spLocks/>
            </p:cNvSpPr>
            <p:nvPr/>
          </p:nvSpPr>
          <p:spPr bwMode="auto">
            <a:xfrm>
              <a:off x="1255713" y="1254125"/>
              <a:ext cx="61913" cy="585787"/>
            </a:xfrm>
            <a:custGeom>
              <a:avLst/>
              <a:gdLst>
                <a:gd name="T0" fmla="*/ 0 w 200"/>
                <a:gd name="T1" fmla="*/ 0 h 1902"/>
                <a:gd name="T2" fmla="*/ 200 w 200"/>
                <a:gd name="T3" fmla="*/ 0 h 1902"/>
                <a:gd name="T4" fmla="*/ 0 w 200"/>
                <a:gd name="T5" fmla="*/ 1902 h 1902"/>
                <a:gd name="T6" fmla="*/ 0 w 200"/>
                <a:gd name="T7" fmla="*/ 0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1902">
                  <a:moveTo>
                    <a:pt x="0" y="0"/>
                  </a:moveTo>
                  <a:lnTo>
                    <a:pt x="200" y="0"/>
                  </a:lnTo>
                  <a:lnTo>
                    <a:pt x="0" y="1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Oval 275"/>
            <p:cNvSpPr>
              <a:spLocks noChangeArrowheads="1"/>
            </p:cNvSpPr>
            <p:nvPr/>
          </p:nvSpPr>
          <p:spPr bwMode="auto">
            <a:xfrm>
              <a:off x="587375" y="1039813"/>
              <a:ext cx="14288" cy="15875"/>
            </a:xfrm>
            <a:prstGeom prst="ellipse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Oval 276"/>
            <p:cNvSpPr>
              <a:spLocks noChangeArrowheads="1"/>
            </p:cNvSpPr>
            <p:nvPr/>
          </p:nvSpPr>
          <p:spPr bwMode="auto">
            <a:xfrm>
              <a:off x="615950" y="1039813"/>
              <a:ext cx="15875" cy="15875"/>
            </a:xfrm>
            <a:prstGeom prst="ellipse">
              <a:avLst/>
            </a:prstGeom>
            <a:solidFill>
              <a:srgbClr val="00AD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Oval 277"/>
            <p:cNvSpPr>
              <a:spLocks noChangeArrowheads="1"/>
            </p:cNvSpPr>
            <p:nvPr/>
          </p:nvSpPr>
          <p:spPr bwMode="auto">
            <a:xfrm>
              <a:off x="646113" y="1039813"/>
              <a:ext cx="14288" cy="15875"/>
            </a:xfrm>
            <a:prstGeom prst="ellipse">
              <a:avLst/>
            </a:prstGeom>
            <a:solidFill>
              <a:srgbClr val="92A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Rectangle 278"/>
            <p:cNvSpPr>
              <a:spLocks noChangeArrowheads="1"/>
            </p:cNvSpPr>
            <p:nvPr/>
          </p:nvSpPr>
          <p:spPr bwMode="auto">
            <a:xfrm>
              <a:off x="692150" y="1038225"/>
              <a:ext cx="531813" cy="190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Rectangle 279"/>
            <p:cNvSpPr>
              <a:spLocks noChangeArrowheads="1"/>
            </p:cNvSpPr>
            <p:nvPr/>
          </p:nvSpPr>
          <p:spPr bwMode="auto">
            <a:xfrm>
              <a:off x="650875" y="1735138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Rectangle 280"/>
            <p:cNvSpPr>
              <a:spLocks noChangeArrowheads="1"/>
            </p:cNvSpPr>
            <p:nvPr/>
          </p:nvSpPr>
          <p:spPr bwMode="auto">
            <a:xfrm>
              <a:off x="650875" y="1689100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Rectangle 281"/>
            <p:cNvSpPr>
              <a:spLocks noChangeArrowheads="1"/>
            </p:cNvSpPr>
            <p:nvPr/>
          </p:nvSpPr>
          <p:spPr bwMode="auto">
            <a:xfrm>
              <a:off x="650875" y="164306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Rectangle 282"/>
            <p:cNvSpPr>
              <a:spLocks noChangeArrowheads="1"/>
            </p:cNvSpPr>
            <p:nvPr/>
          </p:nvSpPr>
          <p:spPr bwMode="auto">
            <a:xfrm>
              <a:off x="650875" y="1598613"/>
              <a:ext cx="517525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Rectangle 283"/>
            <p:cNvSpPr>
              <a:spLocks noChangeArrowheads="1"/>
            </p:cNvSpPr>
            <p:nvPr/>
          </p:nvSpPr>
          <p:spPr bwMode="auto">
            <a:xfrm>
              <a:off x="650875" y="1174750"/>
              <a:ext cx="517525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" name="Rectangle 284"/>
            <p:cNvSpPr>
              <a:spLocks noChangeArrowheads="1"/>
            </p:cNvSpPr>
            <p:nvPr/>
          </p:nvSpPr>
          <p:spPr bwMode="auto">
            <a:xfrm>
              <a:off x="650875" y="1116013"/>
              <a:ext cx="517525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" name="Rectangle 285"/>
            <p:cNvSpPr>
              <a:spLocks noChangeArrowheads="1"/>
            </p:cNvSpPr>
            <p:nvPr/>
          </p:nvSpPr>
          <p:spPr bwMode="auto">
            <a:xfrm>
              <a:off x="652463" y="1597025"/>
              <a:ext cx="515938" cy="6350"/>
            </a:xfrm>
            <a:prstGeom prst="rect">
              <a:avLst/>
            </a:prstGeom>
            <a:solidFill>
              <a:srgbClr val="AECB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" name="Rectangle 286"/>
            <p:cNvSpPr>
              <a:spLocks noChangeArrowheads="1"/>
            </p:cNvSpPr>
            <p:nvPr/>
          </p:nvSpPr>
          <p:spPr bwMode="auto">
            <a:xfrm>
              <a:off x="652463" y="1174750"/>
              <a:ext cx="515938" cy="635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4" name="Rectangle 287"/>
            <p:cNvSpPr>
              <a:spLocks noChangeArrowheads="1"/>
            </p:cNvSpPr>
            <p:nvPr/>
          </p:nvSpPr>
          <p:spPr bwMode="auto">
            <a:xfrm>
              <a:off x="652463" y="1116013"/>
              <a:ext cx="515938" cy="31750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5" name="Freeform 288"/>
            <p:cNvSpPr>
              <a:spLocks/>
            </p:cNvSpPr>
            <p:nvPr/>
          </p:nvSpPr>
          <p:spPr bwMode="auto">
            <a:xfrm>
              <a:off x="1031875" y="1227138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3"/>
                    <a:pt x="0" y="220"/>
                  </a:cubicBezTo>
                  <a:cubicBezTo>
                    <a:pt x="0" y="103"/>
                    <a:pt x="91" y="7"/>
                    <a:pt x="206" y="0"/>
                  </a:cubicBezTo>
                  <a:lnTo>
                    <a:pt x="206" y="98"/>
                  </a:lnTo>
                  <a:cubicBezTo>
                    <a:pt x="145" y="105"/>
                    <a:pt x="98" y="157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C87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09" name="Freeform 289"/>
            <p:cNvSpPr>
              <a:spLocks/>
            </p:cNvSpPr>
            <p:nvPr/>
          </p:nvSpPr>
          <p:spPr bwMode="auto">
            <a:xfrm>
              <a:off x="1111250" y="1284288"/>
              <a:ext cx="57150" cy="76200"/>
            </a:xfrm>
            <a:custGeom>
              <a:avLst/>
              <a:gdLst>
                <a:gd name="T0" fmla="*/ 183 w 185"/>
                <a:gd name="T1" fmla="*/ 0 h 246"/>
                <a:gd name="T2" fmla="*/ 185 w 185"/>
                <a:gd name="T3" fmla="*/ 32 h 246"/>
                <a:gd name="T4" fmla="*/ 17 w 185"/>
                <a:gd name="T5" fmla="*/ 246 h 246"/>
                <a:gd name="T6" fmla="*/ 0 w 185"/>
                <a:gd name="T7" fmla="*/ 149 h 246"/>
                <a:gd name="T8" fmla="*/ 87 w 185"/>
                <a:gd name="T9" fmla="*/ 32 h 246"/>
                <a:gd name="T10" fmla="*/ 87 w 185"/>
                <a:gd name="T11" fmla="*/ 21 h 246"/>
                <a:gd name="T12" fmla="*/ 183 w 185"/>
                <a:gd name="T13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6">
                  <a:moveTo>
                    <a:pt x="183" y="0"/>
                  </a:moveTo>
                  <a:cubicBezTo>
                    <a:pt x="184" y="10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6"/>
                  </a:cubicBezTo>
                  <a:lnTo>
                    <a:pt x="0" y="149"/>
                  </a:lnTo>
                  <a:cubicBezTo>
                    <a:pt x="50" y="134"/>
                    <a:pt x="87" y="87"/>
                    <a:pt x="87" y="32"/>
                  </a:cubicBezTo>
                  <a:cubicBezTo>
                    <a:pt x="87" y="28"/>
                    <a:pt x="87" y="24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303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0" name="Freeform 290"/>
            <p:cNvSpPr>
              <a:spLocks/>
            </p:cNvSpPr>
            <p:nvPr/>
          </p:nvSpPr>
          <p:spPr bwMode="auto">
            <a:xfrm>
              <a:off x="1060450" y="1327150"/>
              <a:ext cx="46038" cy="34925"/>
            </a:xfrm>
            <a:custGeom>
              <a:avLst/>
              <a:gdLst>
                <a:gd name="T0" fmla="*/ 152 w 152"/>
                <a:gd name="T1" fmla="*/ 115 h 117"/>
                <a:gd name="T2" fmla="*/ 128 w 152"/>
                <a:gd name="T3" fmla="*/ 117 h 117"/>
                <a:gd name="T4" fmla="*/ 0 w 152"/>
                <a:gd name="T5" fmla="*/ 75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5"/>
                  </a:moveTo>
                  <a:cubicBezTo>
                    <a:pt x="144" y="116"/>
                    <a:pt x="136" y="117"/>
                    <a:pt x="128" y="117"/>
                  </a:cubicBezTo>
                  <a:cubicBezTo>
                    <a:pt x="80" y="117"/>
                    <a:pt x="36" y="101"/>
                    <a:pt x="0" y="75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5"/>
                  </a:lnTo>
                  <a:close/>
                </a:path>
              </a:pathLst>
            </a:custGeom>
            <a:solidFill>
              <a:srgbClr val="2184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1" name="Freeform 291"/>
            <p:cNvSpPr>
              <a:spLocks/>
            </p:cNvSpPr>
            <p:nvPr/>
          </p:nvSpPr>
          <p:spPr bwMode="auto">
            <a:xfrm>
              <a:off x="1104900" y="1227138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59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6"/>
                    <a:pt x="101" y="180"/>
                  </a:cubicBezTo>
                  <a:lnTo>
                    <a:pt x="197" y="159"/>
                  </a:lnTo>
                  <a:cubicBezTo>
                    <a:pt x="172" y="71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27D3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2" name="Freeform 292"/>
            <p:cNvSpPr>
              <a:spLocks/>
            </p:cNvSpPr>
            <p:nvPr/>
          </p:nvSpPr>
          <p:spPr bwMode="auto">
            <a:xfrm>
              <a:off x="1033463" y="1408113"/>
              <a:ext cx="63500" cy="117475"/>
            </a:xfrm>
            <a:custGeom>
              <a:avLst/>
              <a:gdLst>
                <a:gd name="T0" fmla="*/ 69 w 206"/>
                <a:gd name="T1" fmla="*/ 381 h 381"/>
                <a:gd name="T2" fmla="*/ 0 w 206"/>
                <a:gd name="T3" fmla="*/ 220 h 381"/>
                <a:gd name="T4" fmla="*/ 206 w 206"/>
                <a:gd name="T5" fmla="*/ 0 h 381"/>
                <a:gd name="T6" fmla="*/ 206 w 206"/>
                <a:gd name="T7" fmla="*/ 98 h 381"/>
                <a:gd name="T8" fmla="*/ 98 w 206"/>
                <a:gd name="T9" fmla="*/ 220 h 381"/>
                <a:gd name="T10" fmla="*/ 132 w 206"/>
                <a:gd name="T11" fmla="*/ 305 h 381"/>
                <a:gd name="T12" fmla="*/ 69 w 206"/>
                <a:gd name="T13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381">
                  <a:moveTo>
                    <a:pt x="69" y="381"/>
                  </a:moveTo>
                  <a:cubicBezTo>
                    <a:pt x="26" y="341"/>
                    <a:pt x="0" y="284"/>
                    <a:pt x="0" y="220"/>
                  </a:cubicBezTo>
                  <a:cubicBezTo>
                    <a:pt x="0" y="103"/>
                    <a:pt x="91" y="8"/>
                    <a:pt x="206" y="0"/>
                  </a:cubicBezTo>
                  <a:lnTo>
                    <a:pt x="206" y="98"/>
                  </a:lnTo>
                  <a:cubicBezTo>
                    <a:pt x="145" y="106"/>
                    <a:pt x="98" y="158"/>
                    <a:pt x="98" y="220"/>
                  </a:cubicBezTo>
                  <a:cubicBezTo>
                    <a:pt x="98" y="253"/>
                    <a:pt x="110" y="283"/>
                    <a:pt x="132" y="305"/>
                  </a:cubicBezTo>
                  <a:lnTo>
                    <a:pt x="69" y="381"/>
                  </a:lnTo>
                  <a:close/>
                </a:path>
              </a:pathLst>
            </a:custGeom>
            <a:solidFill>
              <a:srgbClr val="6984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3" name="Freeform 293"/>
            <p:cNvSpPr>
              <a:spLocks/>
            </p:cNvSpPr>
            <p:nvPr/>
          </p:nvSpPr>
          <p:spPr bwMode="auto">
            <a:xfrm>
              <a:off x="1112838" y="1465263"/>
              <a:ext cx="57150" cy="76200"/>
            </a:xfrm>
            <a:custGeom>
              <a:avLst/>
              <a:gdLst>
                <a:gd name="T0" fmla="*/ 183 w 185"/>
                <a:gd name="T1" fmla="*/ 0 h 247"/>
                <a:gd name="T2" fmla="*/ 185 w 185"/>
                <a:gd name="T3" fmla="*/ 32 h 247"/>
                <a:gd name="T4" fmla="*/ 17 w 185"/>
                <a:gd name="T5" fmla="*/ 247 h 247"/>
                <a:gd name="T6" fmla="*/ 0 w 185"/>
                <a:gd name="T7" fmla="*/ 150 h 247"/>
                <a:gd name="T8" fmla="*/ 87 w 185"/>
                <a:gd name="T9" fmla="*/ 32 h 247"/>
                <a:gd name="T10" fmla="*/ 87 w 185"/>
                <a:gd name="T11" fmla="*/ 21 h 247"/>
                <a:gd name="T12" fmla="*/ 183 w 185"/>
                <a:gd name="T13" fmla="*/ 0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5" h="247">
                  <a:moveTo>
                    <a:pt x="183" y="0"/>
                  </a:moveTo>
                  <a:cubicBezTo>
                    <a:pt x="184" y="11"/>
                    <a:pt x="185" y="21"/>
                    <a:pt x="185" y="32"/>
                  </a:cubicBezTo>
                  <a:cubicBezTo>
                    <a:pt x="185" y="136"/>
                    <a:pt x="114" y="223"/>
                    <a:pt x="17" y="247"/>
                  </a:cubicBezTo>
                  <a:lnTo>
                    <a:pt x="0" y="150"/>
                  </a:lnTo>
                  <a:cubicBezTo>
                    <a:pt x="50" y="134"/>
                    <a:pt x="87" y="88"/>
                    <a:pt x="87" y="32"/>
                  </a:cubicBezTo>
                  <a:cubicBezTo>
                    <a:pt x="87" y="29"/>
                    <a:pt x="87" y="25"/>
                    <a:pt x="87" y="2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5367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4" name="Freeform 294"/>
            <p:cNvSpPr>
              <a:spLocks/>
            </p:cNvSpPr>
            <p:nvPr/>
          </p:nvSpPr>
          <p:spPr bwMode="auto">
            <a:xfrm>
              <a:off x="1062038" y="1506538"/>
              <a:ext cx="46038" cy="36512"/>
            </a:xfrm>
            <a:custGeom>
              <a:avLst/>
              <a:gdLst>
                <a:gd name="T0" fmla="*/ 152 w 152"/>
                <a:gd name="T1" fmla="*/ 116 h 117"/>
                <a:gd name="T2" fmla="*/ 128 w 152"/>
                <a:gd name="T3" fmla="*/ 117 h 117"/>
                <a:gd name="T4" fmla="*/ 0 w 152"/>
                <a:gd name="T5" fmla="*/ 76 h 117"/>
                <a:gd name="T6" fmla="*/ 62 w 152"/>
                <a:gd name="T7" fmla="*/ 0 h 117"/>
                <a:gd name="T8" fmla="*/ 128 w 152"/>
                <a:gd name="T9" fmla="*/ 19 h 117"/>
                <a:gd name="T10" fmla="*/ 135 w 152"/>
                <a:gd name="T11" fmla="*/ 19 h 117"/>
                <a:gd name="T12" fmla="*/ 152 w 152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17">
                  <a:moveTo>
                    <a:pt x="152" y="116"/>
                  </a:moveTo>
                  <a:cubicBezTo>
                    <a:pt x="144" y="117"/>
                    <a:pt x="136" y="117"/>
                    <a:pt x="128" y="117"/>
                  </a:cubicBezTo>
                  <a:cubicBezTo>
                    <a:pt x="80" y="117"/>
                    <a:pt x="36" y="102"/>
                    <a:pt x="0" y="76"/>
                  </a:cubicBezTo>
                  <a:lnTo>
                    <a:pt x="62" y="0"/>
                  </a:lnTo>
                  <a:cubicBezTo>
                    <a:pt x="81" y="12"/>
                    <a:pt x="104" y="19"/>
                    <a:pt x="128" y="19"/>
                  </a:cubicBezTo>
                  <a:cubicBezTo>
                    <a:pt x="131" y="19"/>
                    <a:pt x="133" y="19"/>
                    <a:pt x="135" y="19"/>
                  </a:cubicBezTo>
                  <a:lnTo>
                    <a:pt x="152" y="116"/>
                  </a:lnTo>
                  <a:close/>
                </a:path>
              </a:pathLst>
            </a:custGeom>
            <a:solidFill>
              <a:srgbClr val="4D8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5" name="Freeform 295"/>
            <p:cNvSpPr>
              <a:spLocks/>
            </p:cNvSpPr>
            <p:nvPr/>
          </p:nvSpPr>
          <p:spPr bwMode="auto">
            <a:xfrm>
              <a:off x="1106488" y="1408113"/>
              <a:ext cx="60325" cy="55562"/>
            </a:xfrm>
            <a:custGeom>
              <a:avLst/>
              <a:gdLst>
                <a:gd name="T0" fmla="*/ 0 w 197"/>
                <a:gd name="T1" fmla="*/ 98 h 180"/>
                <a:gd name="T2" fmla="*/ 101 w 197"/>
                <a:gd name="T3" fmla="*/ 180 h 180"/>
                <a:gd name="T4" fmla="*/ 197 w 197"/>
                <a:gd name="T5" fmla="*/ 160 h 180"/>
                <a:gd name="T6" fmla="*/ 0 w 197"/>
                <a:gd name="T7" fmla="*/ 0 h 180"/>
                <a:gd name="T8" fmla="*/ 0 w 197"/>
                <a:gd name="T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80">
                  <a:moveTo>
                    <a:pt x="0" y="98"/>
                  </a:moveTo>
                  <a:cubicBezTo>
                    <a:pt x="47" y="104"/>
                    <a:pt x="86" y="137"/>
                    <a:pt x="101" y="180"/>
                  </a:cubicBezTo>
                  <a:lnTo>
                    <a:pt x="197" y="160"/>
                  </a:lnTo>
                  <a:cubicBezTo>
                    <a:pt x="172" y="72"/>
                    <a:pt x="94" y="6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4FA0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6" name="Rectangle 296"/>
            <p:cNvSpPr>
              <a:spLocks noChangeArrowheads="1"/>
            </p:cNvSpPr>
            <p:nvPr/>
          </p:nvSpPr>
          <p:spPr bwMode="auto">
            <a:xfrm>
              <a:off x="661988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7" name="Rectangle 297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8" name="Rectangle 298"/>
            <p:cNvSpPr>
              <a:spLocks noChangeArrowheads="1"/>
            </p:cNvSpPr>
            <p:nvPr/>
          </p:nvSpPr>
          <p:spPr bwMode="auto">
            <a:xfrm>
              <a:off x="749300" y="1320800"/>
              <a:ext cx="22225" cy="2222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19" name="Rectangle 299"/>
            <p:cNvSpPr>
              <a:spLocks noChangeArrowheads="1"/>
            </p:cNvSpPr>
            <p:nvPr/>
          </p:nvSpPr>
          <p:spPr bwMode="auto">
            <a:xfrm>
              <a:off x="793750" y="1358900"/>
              <a:ext cx="22225" cy="184150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0" name="Rectangle 300"/>
            <p:cNvSpPr>
              <a:spLocks noChangeArrowheads="1"/>
            </p:cNvSpPr>
            <p:nvPr/>
          </p:nvSpPr>
          <p:spPr bwMode="auto">
            <a:xfrm>
              <a:off x="838200" y="1343025"/>
              <a:ext cx="22225" cy="2000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1" name="Rectangle 301"/>
            <p:cNvSpPr>
              <a:spLocks noChangeArrowheads="1"/>
            </p:cNvSpPr>
            <p:nvPr/>
          </p:nvSpPr>
          <p:spPr bwMode="auto">
            <a:xfrm>
              <a:off x="882650" y="1317625"/>
              <a:ext cx="20638" cy="225425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2" name="Rectangle 302"/>
            <p:cNvSpPr>
              <a:spLocks noChangeArrowheads="1"/>
            </p:cNvSpPr>
            <p:nvPr/>
          </p:nvSpPr>
          <p:spPr bwMode="auto">
            <a:xfrm>
              <a:off x="925513" y="1227138"/>
              <a:ext cx="22225" cy="3159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3" name="Rectangle 303"/>
            <p:cNvSpPr>
              <a:spLocks noChangeArrowheads="1"/>
            </p:cNvSpPr>
            <p:nvPr/>
          </p:nvSpPr>
          <p:spPr bwMode="auto">
            <a:xfrm>
              <a:off x="969963" y="1328738"/>
              <a:ext cx="22225" cy="214312"/>
            </a:xfrm>
            <a:prstGeom prst="rect">
              <a:avLst/>
            </a:prstGeom>
            <a:solidFill>
              <a:srgbClr val="F4A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4" name="Rectangle 304"/>
            <p:cNvSpPr>
              <a:spLocks noChangeArrowheads="1"/>
            </p:cNvSpPr>
            <p:nvPr/>
          </p:nvSpPr>
          <p:spPr bwMode="auto">
            <a:xfrm>
              <a:off x="66198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5" name="Rectangle 305"/>
            <p:cNvSpPr>
              <a:spLocks noChangeArrowheads="1"/>
            </p:cNvSpPr>
            <p:nvPr/>
          </p:nvSpPr>
          <p:spPr bwMode="auto">
            <a:xfrm>
              <a:off x="706438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6" name="Rectangle 306"/>
            <p:cNvSpPr>
              <a:spLocks noChangeArrowheads="1"/>
            </p:cNvSpPr>
            <p:nvPr/>
          </p:nvSpPr>
          <p:spPr bwMode="auto">
            <a:xfrm>
              <a:off x="7493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7" name="Rectangle 307"/>
            <p:cNvSpPr>
              <a:spLocks noChangeArrowheads="1"/>
            </p:cNvSpPr>
            <p:nvPr/>
          </p:nvSpPr>
          <p:spPr bwMode="auto">
            <a:xfrm>
              <a:off x="79375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8" name="Rectangle 308"/>
            <p:cNvSpPr>
              <a:spLocks noChangeArrowheads="1"/>
            </p:cNvSpPr>
            <p:nvPr/>
          </p:nvSpPr>
          <p:spPr bwMode="auto">
            <a:xfrm>
              <a:off x="838200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29" name="Rectangle 309"/>
            <p:cNvSpPr>
              <a:spLocks noChangeArrowheads="1"/>
            </p:cNvSpPr>
            <p:nvPr/>
          </p:nvSpPr>
          <p:spPr bwMode="auto">
            <a:xfrm>
              <a:off x="882650" y="1411288"/>
              <a:ext cx="20638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0" name="Rectangle 310"/>
            <p:cNvSpPr>
              <a:spLocks noChangeArrowheads="1"/>
            </p:cNvSpPr>
            <p:nvPr/>
          </p:nvSpPr>
          <p:spPr bwMode="auto">
            <a:xfrm>
              <a:off x="92551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1" name="Rectangle 311"/>
            <p:cNvSpPr>
              <a:spLocks noChangeArrowheads="1"/>
            </p:cNvSpPr>
            <p:nvPr/>
          </p:nvSpPr>
          <p:spPr bwMode="auto">
            <a:xfrm>
              <a:off x="969963" y="1411288"/>
              <a:ext cx="22225" cy="131762"/>
            </a:xfrm>
            <a:prstGeom prst="rect">
              <a:avLst/>
            </a:prstGeom>
            <a:solidFill>
              <a:srgbClr val="EF75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2" name="Freeform 312"/>
            <p:cNvSpPr>
              <a:spLocks/>
            </p:cNvSpPr>
            <p:nvPr/>
          </p:nvSpPr>
          <p:spPr bwMode="auto">
            <a:xfrm>
              <a:off x="2840038" y="1196975"/>
              <a:ext cx="331788" cy="134937"/>
            </a:xfrm>
            <a:custGeom>
              <a:avLst/>
              <a:gdLst>
                <a:gd name="T0" fmla="*/ 0 w 1077"/>
                <a:gd name="T1" fmla="*/ 0 h 438"/>
                <a:gd name="T2" fmla="*/ 1031 w 1077"/>
                <a:gd name="T3" fmla="*/ 0 h 438"/>
                <a:gd name="T4" fmla="*/ 1077 w 1077"/>
                <a:gd name="T5" fmla="*/ 438 h 438"/>
                <a:gd name="T6" fmla="*/ 126 w 1077"/>
                <a:gd name="T7" fmla="*/ 438 h 438"/>
                <a:gd name="T8" fmla="*/ 0 w 1077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7" h="438">
                  <a:moveTo>
                    <a:pt x="0" y="0"/>
                  </a:moveTo>
                  <a:lnTo>
                    <a:pt x="1031" y="0"/>
                  </a:lnTo>
                  <a:lnTo>
                    <a:pt x="1077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3" name="Freeform 313"/>
            <p:cNvSpPr>
              <a:spLocks/>
            </p:cNvSpPr>
            <p:nvPr/>
          </p:nvSpPr>
          <p:spPr bwMode="auto">
            <a:xfrm>
              <a:off x="2917825" y="1466850"/>
              <a:ext cx="282575" cy="134937"/>
            </a:xfrm>
            <a:custGeom>
              <a:avLst/>
              <a:gdLst>
                <a:gd name="T0" fmla="*/ 0 w 916"/>
                <a:gd name="T1" fmla="*/ 0 h 438"/>
                <a:gd name="T2" fmla="*/ 870 w 916"/>
                <a:gd name="T3" fmla="*/ 0 h 438"/>
                <a:gd name="T4" fmla="*/ 916 w 916"/>
                <a:gd name="T5" fmla="*/ 438 h 438"/>
                <a:gd name="T6" fmla="*/ 126 w 916"/>
                <a:gd name="T7" fmla="*/ 438 h 438"/>
                <a:gd name="T8" fmla="*/ 0 w 91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438">
                  <a:moveTo>
                    <a:pt x="0" y="0"/>
                  </a:moveTo>
                  <a:lnTo>
                    <a:pt x="870" y="0"/>
                  </a:lnTo>
                  <a:lnTo>
                    <a:pt x="91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4" name="Freeform 314"/>
            <p:cNvSpPr>
              <a:spLocks/>
            </p:cNvSpPr>
            <p:nvPr/>
          </p:nvSpPr>
          <p:spPr bwMode="auto">
            <a:xfrm>
              <a:off x="2879725" y="1331913"/>
              <a:ext cx="306388" cy="134937"/>
            </a:xfrm>
            <a:custGeom>
              <a:avLst/>
              <a:gdLst>
                <a:gd name="T0" fmla="*/ 0 w 996"/>
                <a:gd name="T1" fmla="*/ 0 h 438"/>
                <a:gd name="T2" fmla="*/ 951 w 996"/>
                <a:gd name="T3" fmla="*/ 0 h 438"/>
                <a:gd name="T4" fmla="*/ 996 w 996"/>
                <a:gd name="T5" fmla="*/ 438 h 438"/>
                <a:gd name="T6" fmla="*/ 126 w 996"/>
                <a:gd name="T7" fmla="*/ 438 h 438"/>
                <a:gd name="T8" fmla="*/ 0 w 996"/>
                <a:gd name="T9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6" h="438">
                  <a:moveTo>
                    <a:pt x="0" y="0"/>
                  </a:moveTo>
                  <a:lnTo>
                    <a:pt x="951" y="0"/>
                  </a:lnTo>
                  <a:lnTo>
                    <a:pt x="996" y="438"/>
                  </a:lnTo>
                  <a:lnTo>
                    <a:pt x="126" y="4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B0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5" name="Freeform 315"/>
            <p:cNvSpPr>
              <a:spLocks/>
            </p:cNvSpPr>
            <p:nvPr/>
          </p:nvSpPr>
          <p:spPr bwMode="auto">
            <a:xfrm>
              <a:off x="2941638" y="1547813"/>
              <a:ext cx="150813" cy="53975"/>
            </a:xfrm>
            <a:custGeom>
              <a:avLst/>
              <a:gdLst>
                <a:gd name="T0" fmla="*/ 49 w 488"/>
                <a:gd name="T1" fmla="*/ 173 h 173"/>
                <a:gd name="T2" fmla="*/ 488 w 488"/>
                <a:gd name="T3" fmla="*/ 0 h 173"/>
                <a:gd name="T4" fmla="*/ 0 w 488"/>
                <a:gd name="T5" fmla="*/ 0 h 173"/>
                <a:gd name="T6" fmla="*/ 49 w 488"/>
                <a:gd name="T7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8" h="173">
                  <a:moveTo>
                    <a:pt x="49" y="173"/>
                  </a:moveTo>
                  <a:lnTo>
                    <a:pt x="488" y="0"/>
                  </a:lnTo>
                  <a:lnTo>
                    <a:pt x="0" y="0"/>
                  </a:lnTo>
                  <a:lnTo>
                    <a:pt x="49" y="173"/>
                  </a:lnTo>
                  <a:close/>
                </a:path>
              </a:pathLst>
            </a:custGeom>
            <a:solidFill>
              <a:srgbClr val="E31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6" name="Freeform 316"/>
            <p:cNvSpPr>
              <a:spLocks/>
            </p:cNvSpPr>
            <p:nvPr/>
          </p:nvSpPr>
          <p:spPr bwMode="auto">
            <a:xfrm>
              <a:off x="2566988" y="1146175"/>
              <a:ext cx="423863" cy="133350"/>
            </a:xfrm>
            <a:custGeom>
              <a:avLst/>
              <a:gdLst>
                <a:gd name="T0" fmla="*/ 0 w 1373"/>
                <a:gd name="T1" fmla="*/ 0 h 435"/>
                <a:gd name="T2" fmla="*/ 1207 w 1373"/>
                <a:gd name="T3" fmla="*/ 0 h 435"/>
                <a:gd name="T4" fmla="*/ 1373 w 1373"/>
                <a:gd name="T5" fmla="*/ 435 h 435"/>
                <a:gd name="T6" fmla="*/ 0 w 1373"/>
                <a:gd name="T7" fmla="*/ 435 h 435"/>
                <a:gd name="T8" fmla="*/ 0 w 1373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3" h="435">
                  <a:moveTo>
                    <a:pt x="0" y="0"/>
                  </a:moveTo>
                  <a:lnTo>
                    <a:pt x="1207" y="0"/>
                  </a:lnTo>
                  <a:lnTo>
                    <a:pt x="1373" y="435"/>
                  </a:lnTo>
                  <a:lnTo>
                    <a:pt x="0" y="4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F2F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7" name="Freeform 317"/>
            <p:cNvSpPr>
              <a:spLocks/>
            </p:cNvSpPr>
            <p:nvPr/>
          </p:nvSpPr>
          <p:spPr bwMode="auto">
            <a:xfrm>
              <a:off x="2566988" y="1414463"/>
              <a:ext cx="525463" cy="133350"/>
            </a:xfrm>
            <a:custGeom>
              <a:avLst/>
              <a:gdLst>
                <a:gd name="T0" fmla="*/ 0 w 1704"/>
                <a:gd name="T1" fmla="*/ 0 h 436"/>
                <a:gd name="T2" fmla="*/ 1538 w 1704"/>
                <a:gd name="T3" fmla="*/ 0 h 436"/>
                <a:gd name="T4" fmla="*/ 1704 w 1704"/>
                <a:gd name="T5" fmla="*/ 436 h 436"/>
                <a:gd name="T6" fmla="*/ 0 w 1704"/>
                <a:gd name="T7" fmla="*/ 436 h 436"/>
                <a:gd name="T8" fmla="*/ 0 w 1704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04" h="436">
                  <a:moveTo>
                    <a:pt x="0" y="0"/>
                  </a:moveTo>
                  <a:lnTo>
                    <a:pt x="1538" y="0"/>
                  </a:lnTo>
                  <a:lnTo>
                    <a:pt x="1704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9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8" name="Freeform 318"/>
            <p:cNvSpPr>
              <a:spLocks/>
            </p:cNvSpPr>
            <p:nvPr/>
          </p:nvSpPr>
          <p:spPr bwMode="auto">
            <a:xfrm>
              <a:off x="2566988" y="1279525"/>
              <a:ext cx="474663" cy="134937"/>
            </a:xfrm>
            <a:custGeom>
              <a:avLst/>
              <a:gdLst>
                <a:gd name="T0" fmla="*/ 0 w 1538"/>
                <a:gd name="T1" fmla="*/ 0 h 436"/>
                <a:gd name="T2" fmla="*/ 1373 w 1538"/>
                <a:gd name="T3" fmla="*/ 0 h 436"/>
                <a:gd name="T4" fmla="*/ 1538 w 1538"/>
                <a:gd name="T5" fmla="*/ 436 h 436"/>
                <a:gd name="T6" fmla="*/ 0 w 1538"/>
                <a:gd name="T7" fmla="*/ 436 h 436"/>
                <a:gd name="T8" fmla="*/ 0 w 1538"/>
                <a:gd name="T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8" h="436">
                  <a:moveTo>
                    <a:pt x="0" y="0"/>
                  </a:moveTo>
                  <a:lnTo>
                    <a:pt x="1373" y="0"/>
                  </a:lnTo>
                  <a:lnTo>
                    <a:pt x="1538" y="436"/>
                  </a:lnTo>
                  <a:lnTo>
                    <a:pt x="0" y="4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B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39" name="Freeform 319"/>
            <p:cNvSpPr>
              <a:spLocks/>
            </p:cNvSpPr>
            <p:nvPr/>
          </p:nvSpPr>
          <p:spPr bwMode="auto">
            <a:xfrm>
              <a:off x="2551113" y="1127125"/>
              <a:ext cx="15875" cy="785812"/>
            </a:xfrm>
            <a:custGeom>
              <a:avLst/>
              <a:gdLst>
                <a:gd name="T0" fmla="*/ 0 w 52"/>
                <a:gd name="T1" fmla="*/ 0 h 2552"/>
                <a:gd name="T2" fmla="*/ 52 w 52"/>
                <a:gd name="T3" fmla="*/ 0 h 2552"/>
                <a:gd name="T4" fmla="*/ 52 w 52"/>
                <a:gd name="T5" fmla="*/ 2552 h 2552"/>
                <a:gd name="T6" fmla="*/ 26 w 52"/>
                <a:gd name="T7" fmla="*/ 2552 h 2552"/>
                <a:gd name="T8" fmla="*/ 0 w 52"/>
                <a:gd name="T9" fmla="*/ 2552 h 2552"/>
                <a:gd name="T10" fmla="*/ 0 w 52"/>
                <a:gd name="T11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552">
                  <a:moveTo>
                    <a:pt x="0" y="0"/>
                  </a:moveTo>
                  <a:lnTo>
                    <a:pt x="52" y="0"/>
                  </a:lnTo>
                  <a:lnTo>
                    <a:pt x="52" y="2552"/>
                  </a:lnTo>
                  <a:cubicBezTo>
                    <a:pt x="44" y="2552"/>
                    <a:pt x="35" y="2552"/>
                    <a:pt x="26" y="2552"/>
                  </a:cubicBez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654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0" name="Rectangle 320"/>
            <p:cNvSpPr>
              <a:spLocks noChangeArrowheads="1"/>
            </p:cNvSpPr>
            <p:nvPr/>
          </p:nvSpPr>
          <p:spPr bwMode="auto">
            <a:xfrm>
              <a:off x="2543175" y="1114425"/>
              <a:ext cx="31750" cy="12700"/>
            </a:xfrm>
            <a:prstGeom prst="rect">
              <a:avLst/>
            </a:pr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1" name="Freeform 321"/>
            <p:cNvSpPr>
              <a:spLocks/>
            </p:cNvSpPr>
            <p:nvPr/>
          </p:nvSpPr>
          <p:spPr bwMode="auto">
            <a:xfrm>
              <a:off x="2551113" y="1127125"/>
              <a:ext cx="7938" cy="785812"/>
            </a:xfrm>
            <a:custGeom>
              <a:avLst/>
              <a:gdLst>
                <a:gd name="T0" fmla="*/ 0 w 26"/>
                <a:gd name="T1" fmla="*/ 0 h 2552"/>
                <a:gd name="T2" fmla="*/ 26 w 26"/>
                <a:gd name="T3" fmla="*/ 0 h 2552"/>
                <a:gd name="T4" fmla="*/ 26 w 26"/>
                <a:gd name="T5" fmla="*/ 2552 h 2552"/>
                <a:gd name="T6" fmla="*/ 0 w 26"/>
                <a:gd name="T7" fmla="*/ 2552 h 2552"/>
                <a:gd name="T8" fmla="*/ 0 w 26"/>
                <a:gd name="T9" fmla="*/ 0 h 2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52">
                  <a:moveTo>
                    <a:pt x="0" y="0"/>
                  </a:moveTo>
                  <a:lnTo>
                    <a:pt x="26" y="0"/>
                  </a:lnTo>
                  <a:lnTo>
                    <a:pt x="26" y="2552"/>
                  </a:lnTo>
                  <a:cubicBezTo>
                    <a:pt x="18" y="2552"/>
                    <a:pt x="9" y="2552"/>
                    <a:pt x="0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76A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2" name="Rectangle 322"/>
            <p:cNvSpPr>
              <a:spLocks noChangeArrowheads="1"/>
            </p:cNvSpPr>
            <p:nvPr/>
          </p:nvSpPr>
          <p:spPr bwMode="auto">
            <a:xfrm>
              <a:off x="2543175" y="1114425"/>
              <a:ext cx="15875" cy="12700"/>
            </a:xfrm>
            <a:prstGeom prst="rect">
              <a:avLst/>
            </a:prstGeom>
            <a:solidFill>
              <a:srgbClr val="688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143" name="Rectangle 323"/>
            <p:cNvSpPr>
              <a:spLocks noChangeArrowheads="1"/>
            </p:cNvSpPr>
            <p:nvPr/>
          </p:nvSpPr>
          <p:spPr bwMode="auto">
            <a:xfrm>
              <a:off x="2422525" y="1909763"/>
              <a:ext cx="273050" cy="19050"/>
            </a:xfrm>
            <a:prstGeom prst="rect">
              <a:avLst/>
            </a:prstGeom>
            <a:solidFill>
              <a:srgbClr val="2C52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50" name="TextBox 349"/>
          <p:cNvSpPr txBox="1"/>
          <p:nvPr/>
        </p:nvSpPr>
        <p:spPr>
          <a:xfrm>
            <a:off x="5561704" y="2724836"/>
            <a:ext cx="60888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усиление позиций Российской Федерации в глобальной конкуренции  путем развития человеческого потенциала как основного фактора экономического развития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вхождение Российской Федерации в число десяти ведущих стран мира по качеству общего образования</a:t>
            </a:r>
          </a:p>
          <a:p>
            <a:pPr algn="just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технологическое первенство на мировой арене, усиление роли инноваций в социально-экономическом развитии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351" name="Группа 350"/>
          <p:cNvGrpSpPr/>
          <p:nvPr/>
        </p:nvGrpSpPr>
        <p:grpSpPr>
          <a:xfrm>
            <a:off x="294555" y="2338011"/>
            <a:ext cx="5321805" cy="3695288"/>
            <a:chOff x="5819832" y="1738852"/>
            <a:chExt cx="6170954" cy="4116026"/>
          </a:xfrm>
        </p:grpSpPr>
        <p:pic>
          <p:nvPicPr>
            <p:cNvPr id="352" name="Picture 18" descr="https://static.tildacdn.com/tild6239-3135-4666-b532-343761643437/karta-mi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832" y="1738852"/>
              <a:ext cx="6170954" cy="4116026"/>
            </a:xfrm>
            <a:prstGeom prst="rect">
              <a:avLst/>
            </a:prstGeom>
            <a:noFill/>
          </p:spPr>
        </p:pic>
        <p:pic>
          <p:nvPicPr>
            <p:cNvPr id="353" name="Picture 1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9525" y="3670733"/>
              <a:ext cx="285484" cy="355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Прямоугольник 2"/>
          <p:cNvSpPr/>
          <p:nvPr/>
        </p:nvSpPr>
        <p:spPr>
          <a:xfrm>
            <a:off x="4531141" y="6416538"/>
            <a:ext cx="7501044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Из </a:t>
            </a:r>
            <a:r>
              <a:rPr lang="ru-RU" sz="1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Указа Президента РФ «О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itchFamily="34" charset="0"/>
                <a:cs typeface="Open Sans" pitchFamily="34" charset="0"/>
              </a:rPr>
              <a:t> национальных целях развития Российской Федерации на период до 2030 года» от 21.07.2020</a:t>
            </a:r>
          </a:p>
        </p:txBody>
      </p:sp>
    </p:spTree>
    <p:extLst>
      <p:ext uri="{BB962C8B-B14F-4D97-AF65-F5344CB8AC3E}">
        <p14:creationId xmlns:p14="http://schemas.microsoft.com/office/powerpoint/2010/main" xmlns="" val="12307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330139" y="861192"/>
            <a:ext cx="9211829" cy="741862"/>
          </a:xfrm>
        </p:spPr>
        <p:txBody>
          <a:bodyPr>
            <a:noAutofit/>
          </a:bodyPr>
          <a:lstStyle/>
          <a:p>
            <a:pPr algn="ctr"/>
            <a:r>
              <a:rPr lang="ru-RU" sz="2400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</a:t>
            </a:r>
            <a:r>
              <a:rPr lang="ru-RU" sz="2400" spc="-4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2400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МЕЖДУНАРОДНЫХ ИССЛЕДОВАНИЙ </a:t>
            </a:r>
            <a:br>
              <a:rPr lang="ru-RU" sz="2400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КАЧЕСТВА ОБРАЗОВАНИЯ</a:t>
            </a:r>
            <a:endParaRPr lang="ru-RU" sz="2400" dirty="0">
              <a:solidFill>
                <a:srgbClr val="0000CC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1889743"/>
              </p:ext>
            </p:extLst>
          </p:nvPr>
        </p:nvGraphicFramePr>
        <p:xfrm>
          <a:off x="753436" y="1754435"/>
          <a:ext cx="10722793" cy="19733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2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1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7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96879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2016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2019 год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Рост результатов за счет централизации управления</a:t>
                      </a:r>
                      <a:r>
                        <a:rPr lang="ru-RU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образованием, формирования единого образовательного пространства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Москва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Польша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3980281"/>
              </p:ext>
            </p:extLst>
          </p:nvPr>
        </p:nvGraphicFramePr>
        <p:xfrm>
          <a:off x="753436" y="4105572"/>
          <a:ext cx="10722793" cy="12259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28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925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13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760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37680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2016 год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2019 год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Снижение результатов за счет увеличения автономии школ, децентрализации управления</a:t>
                      </a:r>
                      <a:endParaRPr lang="ru-RU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8232"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r>
                        <a:rPr lang="ru-RU" sz="201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Финляндия</a:t>
                      </a:r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97947" rtl="0" eaLnBrk="1" latinLnBrk="0" hangingPunct="1"/>
                      <a:endParaRPr lang="ru-RU" sz="201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34604" y="5748907"/>
            <a:ext cx="11183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Страны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ОЭСР используют различные меры (для выравнивания результатов обучающихся), однако явно прослеживается тенденция к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усилению системности </a:t>
            </a:r>
            <a:r>
              <a:rPr lang="ru-RU" b="1" i="1" dirty="0" smtClean="0">
                <a:solidFill>
                  <a:srgbClr val="C00000"/>
                </a:solidFill>
              </a:rPr>
              <a:t>!!!!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вместо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отдельных акций и локальных проектов</a:t>
            </a:r>
          </a:p>
        </p:txBody>
      </p:sp>
      <p:sp>
        <p:nvSpPr>
          <p:cNvPr id="8" name="Заголовок 1">
            <a:extLst/>
          </p:cNvPr>
          <p:cNvSpPr txBox="1">
            <a:spLocks/>
          </p:cNvSpPr>
          <p:nvPr/>
        </p:nvSpPr>
        <p:spPr>
          <a:xfrm>
            <a:off x="1878844" y="222695"/>
            <a:ext cx="10313156" cy="521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32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Нужно ли «сильно» администрировать процесс?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771192" y="2481943"/>
            <a:ext cx="2659224" cy="307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771192" y="3196893"/>
            <a:ext cx="2659224" cy="30791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29812" y="4810982"/>
            <a:ext cx="2500604" cy="431970"/>
          </a:xfrm>
          <a:prstGeom prst="straightConnector1">
            <a:avLst/>
          </a:prstGeom>
          <a:ln w="76200">
            <a:solidFill>
              <a:srgbClr val="FF434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62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7"/>
          <p:cNvSpPr>
            <a:spLocks noGrp="1"/>
          </p:cNvSpPr>
          <p:nvPr>
            <p:ph idx="1"/>
          </p:nvPr>
        </p:nvSpPr>
        <p:spPr>
          <a:xfrm>
            <a:off x="1051426" y="633907"/>
            <a:ext cx="10490199" cy="611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РАЗВИТИЕ ПОНЯТИЯ ФУНКЦИОНАЛЬНОЙ ГРАМОТНОСТИ</a:t>
            </a:r>
            <a:endParaRPr lang="ru-RU" sz="2400" b="1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97914" y="1608467"/>
            <a:ext cx="10274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pc="-40" dirty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Понятие функциональной грамотности впервые появилось около 60 лет назад для того, чтобы отразить связь между общим образованием человека и его способностью использовать приобретенные знания в разных ситуациях в реальной жизни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401053" y="2802194"/>
            <a:ext cx="11790947" cy="3801091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0075" y="3378233"/>
            <a:ext cx="42948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ЮНЕСКО, 1957 год</a:t>
            </a:r>
            <a:br>
              <a:rPr lang="ru-RU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Функциональная грамотность понималась как «совокупность умений читать и писать для использования в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повседневной жизни и удовлетворения</a:t>
            </a:r>
          </a:p>
          <a:p>
            <a:pPr algn="ctr"/>
            <a:r>
              <a:rPr lang="ru-RU" spc="-40" dirty="0">
                <a:solidFill>
                  <a:srgbClr val="0066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житейских проблем».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23430" y="3368373"/>
            <a:ext cx="6274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 2000 → 2030</a:t>
            </a:r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pc="-40" dirty="0">
                <a:solidFill>
                  <a:srgbClr val="00206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«Обладают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отношений?» </a:t>
            </a:r>
          </a:p>
        </p:txBody>
      </p:sp>
    </p:spTree>
    <p:extLst>
      <p:ext uri="{BB962C8B-B14F-4D97-AF65-F5344CB8AC3E}">
        <p14:creationId xmlns:p14="http://schemas.microsoft.com/office/powerpoint/2010/main" xmlns="" val="271376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09609" y="384853"/>
            <a:ext cx="109419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20452"/>
                </a:solidFill>
                <a:effectLst/>
                <a:uLnTx/>
                <a:uFillTx/>
                <a:latin typeface="Calibri" panose="020F0502020204030204"/>
              </a:rPr>
              <a:t>Мы сможем ответить на вопросы?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>
              <a:solidFill>
                <a:srgbClr val="FF0000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А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 вошли бы результаты моего ОУ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в 10 лучших мировых результатов 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baseline="0" dirty="0">
              <a:solidFill>
                <a:srgbClr val="FF0000"/>
              </a:solidFill>
              <a:latin typeface="Calibri" panose="020F0502020204030204"/>
            </a:endParaRPr>
          </a:p>
          <a:p>
            <a:pPr algn="ctr"/>
            <a:r>
              <a:rPr lang="ru-RU" sz="3200" b="1" dirty="0">
                <a:solidFill>
                  <a:srgbClr val="0000CC"/>
                </a:solidFill>
              </a:rPr>
              <a:t>А вошли бы результаты моего </a:t>
            </a:r>
            <a:r>
              <a:rPr lang="ru-RU" sz="3200" b="1" dirty="0" smtClean="0">
                <a:solidFill>
                  <a:srgbClr val="0000CC"/>
                </a:solidFill>
              </a:rPr>
              <a:t>ОКРУГА </a:t>
            </a:r>
          </a:p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в </a:t>
            </a:r>
            <a:r>
              <a:rPr lang="ru-RU" sz="3200" b="1" dirty="0">
                <a:solidFill>
                  <a:srgbClr val="0000CC"/>
                </a:solidFill>
              </a:rPr>
              <a:t>10 лучших мировых результатов </a:t>
            </a:r>
            <a:r>
              <a:rPr lang="ru-RU" sz="3200" b="1" dirty="0" smtClean="0">
                <a:solidFill>
                  <a:srgbClr val="0000CC"/>
                </a:solidFill>
              </a:rPr>
              <a:t>?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вошли бы результаты моего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10 лучших мировых результатов ?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304" y="3451367"/>
            <a:ext cx="19812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06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2384" y="1047165"/>
            <a:ext cx="10130881" cy="5694171"/>
          </a:xfrm>
          <a:prstGeom prst="rect">
            <a:avLst/>
          </a:prstGeom>
        </p:spPr>
      </p:pic>
      <p:sp>
        <p:nvSpPr>
          <p:cNvPr id="6" name="Объект 7"/>
          <p:cNvSpPr>
            <a:spLocks noGrp="1"/>
          </p:cNvSpPr>
          <p:nvPr>
            <p:ph idx="1"/>
          </p:nvPr>
        </p:nvSpPr>
        <p:spPr>
          <a:xfrm>
            <a:off x="3603780" y="1205120"/>
            <a:ext cx="7086598" cy="466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Что будет включать ТЕСТ </a:t>
            </a:r>
            <a:r>
              <a:rPr lang="en-US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PISA</a:t>
            </a: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?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/>
          <a:srcRect l="-6851" t="1420"/>
          <a:stretch/>
        </p:blipFill>
        <p:spPr>
          <a:xfrm>
            <a:off x="2173204" y="127462"/>
            <a:ext cx="1760722" cy="769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3926" y="96945"/>
            <a:ext cx="8058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О</a:t>
            </a:r>
            <a:r>
              <a:rPr lang="ru-RU" sz="2400" b="1" dirty="0" smtClean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сновное </a:t>
            </a: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направление – МАТЕМАТИЧЕСКАЯ ГРАМОТНОСТЬ, </a:t>
            </a:r>
            <a:endParaRPr lang="ru-RU" sz="2400" b="1" dirty="0" smtClean="0">
              <a:solidFill>
                <a:srgbClr val="0000CC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новое </a:t>
            </a:r>
            <a:r>
              <a:rPr lang="ru-RU" sz="2400" b="1" dirty="0">
                <a:solidFill>
                  <a:srgbClr val="0000C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направление – КРЕАТИВНОЕ МЫШЛЕНИЕ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7497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5402" y="229859"/>
            <a:ext cx="9971173" cy="814535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РЕЗУЛЬТАТЫ РФ В СРАВНЕНИИ СО СТРАНАМИ-ЛИДЕРАМИ</a:t>
            </a:r>
            <a:b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</a:b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(</a:t>
            </a:r>
            <a:r>
              <a:rPr lang="ru-RU" sz="2400" b="1" i="1" spc="-40" dirty="0">
                <a:solidFill>
                  <a:srgbClr val="0066FF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математическая грамотность</a:t>
            </a: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3567689627"/>
              </p:ext>
            </p:extLst>
          </p:nvPr>
        </p:nvGraphicFramePr>
        <p:xfrm>
          <a:off x="-401937" y="1044394"/>
          <a:ext cx="9872508" cy="235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601158" y="4054461"/>
            <a:ext cx="91449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Показатель качества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образования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стран-лидеров (в целом по исследованию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PISA)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</a:rPr>
              <a:t>доля хорошо подготовленных учащихся к продолжению образования (</a:t>
            </a:r>
            <a:r>
              <a:rPr lang="ru-RU" sz="2800" dirty="0">
                <a:solidFill>
                  <a:srgbClr val="0066FF"/>
                </a:solidFill>
              </a:rPr>
              <a:t>3,4 уровень</a:t>
            </a:r>
            <a:r>
              <a:rPr lang="ru-RU" sz="2800" dirty="0">
                <a:solidFill>
                  <a:srgbClr val="002060"/>
                </a:solidFill>
              </a:rPr>
              <a:t>) -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менее 40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%;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выпускников основной школы, демонстрирующих самые высокие результаты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5,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 уровень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-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не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менее 11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%.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30252" y="3725509"/>
            <a:ext cx="7148250" cy="487171"/>
          </a:xfrm>
          <a:prstGeom prst="rect">
            <a:avLst/>
          </a:prstGeom>
        </p:spPr>
        <p:txBody>
          <a:bodyPr vert="horz" lIns="104257" tIns="52128" rIns="104257" bIns="52128" rtlCol="0" anchor="ctr">
            <a:noAutofit/>
          </a:bodyPr>
          <a:lstStyle>
            <a:lvl1pPr algn="ctr" defTabSz="997947" rtl="0" eaLnBrk="1" latinLnBrk="0" hangingPunct="1">
              <a:spcBef>
                <a:spcPct val="0"/>
              </a:spcBef>
              <a:buNone/>
              <a:defRPr sz="3829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97947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-4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Цель в работе каждого ОУ:</a:t>
            </a:r>
            <a:endParaRPr kumimoji="0" lang="ru-RU" sz="2800" b="1" i="0" u="sng" strike="noStrike" kern="1200" cap="none" spc="-4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518" y="4212680"/>
            <a:ext cx="2047875" cy="2476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14" y="2176173"/>
            <a:ext cx="1502229" cy="30512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637204"/>
              </p:ext>
            </p:extLst>
          </p:nvPr>
        </p:nvGraphicFramePr>
        <p:xfrm>
          <a:off x="9396369" y="1304697"/>
          <a:ext cx="2440206" cy="1659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76635">
                  <a:extLst>
                    <a:ext uri="{9D8B030D-6E8A-4147-A177-3AD203B41FA5}">
                      <a16:colId xmlns="" xmlns:a16="http://schemas.microsoft.com/office/drawing/2014/main" val="2664703217"/>
                    </a:ext>
                  </a:extLst>
                </a:gridCol>
                <a:gridCol w="1563571">
                  <a:extLst>
                    <a:ext uri="{9D8B030D-6E8A-4147-A177-3AD203B41FA5}">
                      <a16:colId xmlns="" xmlns:a16="http://schemas.microsoft.com/office/drawing/2014/main" val="2716814540"/>
                    </a:ext>
                  </a:extLst>
                </a:gridCol>
              </a:tblGrid>
              <a:tr h="41491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МГ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год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9634168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Топ-10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541 балл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411852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РФ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488 </a:t>
                      </a:r>
                      <a:r>
                        <a:rPr lang="ru-RU" dirty="0" smtClean="0"/>
                        <a:t>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537896"/>
                  </a:ext>
                </a:extLst>
              </a:tr>
              <a:tr h="414910">
                <a:tc>
                  <a:txBody>
                    <a:bodyPr/>
                    <a:lstStyle/>
                    <a:p>
                      <a:r>
                        <a:rPr lang="ru-RU" dirty="0" smtClean="0"/>
                        <a:t>Топ-10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367 баллов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7821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282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984456" y="6336892"/>
            <a:ext cx="539789" cy="241880"/>
          </a:xfrm>
        </p:spPr>
        <p:txBody>
          <a:bodyPr/>
          <a:lstStyle/>
          <a:p>
            <a:pPr>
              <a:defRPr/>
            </a:pPr>
            <a:fld id="{BBF49206-9ED4-4943-B508-28CB3D7F99DA}" type="slidenum">
              <a:rPr lang="en" sz="140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8</a:t>
            </a:fld>
            <a:endParaRPr lang="en" sz="1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267514" y="171411"/>
            <a:ext cx="8256731" cy="697049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УРОВНИ ФУНКЦИОНАЛЬНОЙ ГРАМОТНОСТИ </a:t>
            </a: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ОБУЧАЮЩИХСЯ: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от 1 до 4 уровня</a:t>
            </a:r>
            <a:endParaRPr lang="ru-RU" sz="2400" b="1" spc="-40" dirty="0">
              <a:solidFill>
                <a:srgbClr val="FF0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Диаграмма ответов в Формах. Вопрос: Укажите программу развития ФГ, на основании которой ведется работа в Вашей образовательной организации. Количество ответов: 596&amp;nbsp;ответов."/>
          <p:cNvSpPr>
            <a:spLocks noChangeAspect="1" noChangeArrowheads="1"/>
          </p:cNvSpPr>
          <p:nvPr/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453E85CF-F11F-4C27-96C0-A48693066807}"/>
              </a:ext>
            </a:extLst>
          </p:cNvPr>
          <p:cNvGrpSpPr/>
          <p:nvPr/>
        </p:nvGrpSpPr>
        <p:grpSpPr>
          <a:xfrm>
            <a:off x="2172985" y="5393931"/>
            <a:ext cx="1976979" cy="1047992"/>
            <a:chOff x="-218700" y="244259"/>
            <a:chExt cx="4688441" cy="1548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="" xmlns:a16="http://schemas.microsoft.com/office/drawing/2014/main" id="{5DC4C0F4-EBED-466A-AEE2-96FEDAEE0371}"/>
                </a:ext>
              </a:extLst>
            </p:cNvPr>
            <p:cNvSpPr/>
            <p:nvPr/>
          </p:nvSpPr>
          <p:spPr>
            <a:xfrm>
              <a:off x="-218700" y="244259"/>
              <a:ext cx="4685368" cy="1548000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809844BC-2950-438C-9ED8-D837C0BDBC5D}"/>
                </a:ext>
              </a:extLst>
            </p:cNvPr>
            <p:cNvSpPr txBox="1"/>
            <p:nvPr/>
          </p:nvSpPr>
          <p:spPr>
            <a:xfrm>
              <a:off x="-48293" y="366780"/>
              <a:ext cx="4518034" cy="1332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ru-RU" sz="21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уровень</a:t>
              </a:r>
              <a:endParaRPr lang="ru-RU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344B9151-58A0-4BCD-BF80-E8F604E4D337}"/>
              </a:ext>
            </a:extLst>
          </p:cNvPr>
          <p:cNvGrpSpPr/>
          <p:nvPr/>
        </p:nvGrpSpPr>
        <p:grpSpPr>
          <a:xfrm>
            <a:off x="823029" y="2866489"/>
            <a:ext cx="2218122" cy="918729"/>
            <a:chOff x="1018626" y="2281547"/>
            <a:chExt cx="4817701" cy="1201287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="" xmlns:a16="http://schemas.microsoft.com/office/drawing/2014/main" id="{0B94A942-E769-4A09-8BC2-C2110A03A1CE}"/>
                </a:ext>
              </a:extLst>
            </p:cNvPr>
            <p:cNvSpPr/>
            <p:nvPr/>
          </p:nvSpPr>
          <p:spPr>
            <a:xfrm>
              <a:off x="1018626" y="2281547"/>
              <a:ext cx="4817701" cy="1201287"/>
            </a:xfrm>
            <a:prstGeom prst="roundRect">
              <a:avLst>
                <a:gd name="adj" fmla="val 166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6CA4B6A9-1BBD-4427-9B18-4AF5D17584CE}"/>
                </a:ext>
              </a:extLst>
            </p:cNvPr>
            <p:cNvSpPr txBox="1"/>
            <p:nvPr/>
          </p:nvSpPr>
          <p:spPr>
            <a:xfrm>
              <a:off x="1075244" y="2281547"/>
              <a:ext cx="4753160" cy="11928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None/>
              </a:pPr>
              <a:r>
                <a:rPr lang="ru-RU" sz="21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уровень</a:t>
              </a:r>
              <a:endParaRPr lang="ru-RU" sz="21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Стрелка: изогнутая вверх 19">
            <a:extLst>
              <a:ext uri="{FF2B5EF4-FFF2-40B4-BE49-F238E27FC236}">
                <a16:creationId xmlns="" xmlns:a16="http://schemas.microsoft.com/office/drawing/2014/main" id="{E1CF1C1F-7E97-4171-B577-C1C9AC352796}"/>
              </a:ext>
            </a:extLst>
          </p:cNvPr>
          <p:cNvSpPr/>
          <p:nvPr/>
        </p:nvSpPr>
        <p:spPr>
          <a:xfrm rot="10800000" flipV="1">
            <a:off x="1513818" y="3922246"/>
            <a:ext cx="540225" cy="2067588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Прямоугольник: скругленные углы 4">
            <a:extLst>
              <a:ext uri="{FF2B5EF4-FFF2-40B4-BE49-F238E27FC236}">
                <a16:creationId xmlns="" xmlns:a16="http://schemas.microsoft.com/office/drawing/2014/main" id="{CDC33C56-6B4D-4124-AA58-B0211CB02D9F}"/>
              </a:ext>
            </a:extLst>
          </p:cNvPr>
          <p:cNvSpPr txBox="1"/>
          <p:nvPr/>
        </p:nvSpPr>
        <p:spPr>
          <a:xfrm>
            <a:off x="2123872" y="1145237"/>
            <a:ext cx="8918756" cy="104916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0010" tIns="80010" rIns="80010" bIns="80010" numCol="1" spcCol="1270" anchor="ctr" anchorCtr="0">
            <a:noAutofit/>
          </a:bodyPr>
          <a:lstStyle/>
          <a:p>
            <a:pPr lvl="0" algn="just" defTabSz="93345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400" dirty="0" smtClean="0">
                <a:solidFill>
                  <a:srgbClr val="0066CC"/>
                </a:solidFill>
                <a:hlinkClick r:id="rId5"/>
              </a:rPr>
              <a:t>Что </a:t>
            </a:r>
            <a:r>
              <a:rPr lang="ru-RU" sz="2400" dirty="0">
                <a:solidFill>
                  <a:srgbClr val="0066CC"/>
                </a:solidFill>
                <a:hlinkClick r:id="rId5"/>
              </a:rPr>
              <a:t>могут продемонстрировать учащиеся, достигшие данного уровня математической </a:t>
            </a:r>
            <a:r>
              <a:rPr lang="ru-RU" sz="2400" dirty="0" smtClean="0">
                <a:solidFill>
                  <a:srgbClr val="0066CC"/>
                </a:solidFill>
                <a:hlinkClick r:id="rId5"/>
              </a:rPr>
              <a:t>грамотности</a:t>
            </a:r>
            <a:r>
              <a:rPr lang="ru-RU" sz="2400" dirty="0" smtClean="0">
                <a:solidFill>
                  <a:srgbClr val="0066CC"/>
                </a:solidFill>
              </a:rPr>
              <a:t>?</a:t>
            </a:r>
            <a:endParaRPr lang="ru-RU" sz="2100" kern="1200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D5D79A38-3470-4BEF-897F-A7D577B6A019}"/>
              </a:ext>
            </a:extLst>
          </p:cNvPr>
          <p:cNvGrpSpPr/>
          <p:nvPr/>
        </p:nvGrpSpPr>
        <p:grpSpPr>
          <a:xfrm>
            <a:off x="4469604" y="5185893"/>
            <a:ext cx="7362770" cy="1464067"/>
            <a:chOff x="5101887" y="1408289"/>
            <a:chExt cx="5031707" cy="1361974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="" xmlns:a16="http://schemas.microsoft.com/office/drawing/2014/main" id="{544350CD-396E-4456-980B-1654D179DFBC}"/>
                </a:ext>
              </a:extLst>
            </p:cNvPr>
            <p:cNvSpPr/>
            <p:nvPr/>
          </p:nvSpPr>
          <p:spPr>
            <a:xfrm>
              <a:off x="5101887" y="1408289"/>
              <a:ext cx="5031707" cy="1361974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Прямоугольник: скругленные углы 4">
              <a:extLst>
                <a:ext uri="{FF2B5EF4-FFF2-40B4-BE49-F238E27FC236}">
                  <a16:creationId xmlns="" xmlns:a16="http://schemas.microsoft.com/office/drawing/2014/main" id="{C5931C30-048A-4F79-9DAF-C7B47FCF812E}"/>
                </a:ext>
              </a:extLst>
            </p:cNvPr>
            <p:cNvSpPr txBox="1"/>
            <p:nvPr/>
          </p:nvSpPr>
          <p:spPr>
            <a:xfrm>
              <a:off x="5228451" y="1474776"/>
              <a:ext cx="4905143" cy="122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ts val="360"/>
                </a:spcAft>
              </a:pPr>
              <a:r>
                <a:rPr lang="ru-RU" sz="1500" dirty="0"/>
                <a:t>Учащиеся способны ответить на вопросы в знакомых контекстах, когда представлена вся необходимая информация и вопросы ясно сформулированы. Они способны распознать нужную информацию и выполнить стандартные процедуры в соответствии с прямыми указаниями в чётко определённых ситуациях. Они могут выполнить действия, которые почти всегда очевидны и явно следуют из описания предложенной ситуации</a:t>
              </a:r>
              <a:endParaRPr lang="ru-RU" sz="1500" kern="1200" dirty="0"/>
            </a:p>
          </p:txBody>
        </p:sp>
      </p:grpSp>
      <p:sp>
        <p:nvSpPr>
          <p:cNvPr id="30" name="Прямоугольник: скругленные углы 6">
            <a:extLst>
              <a:ext uri="{FF2B5EF4-FFF2-40B4-BE49-F238E27FC236}">
                <a16:creationId xmlns="" xmlns:a16="http://schemas.microsoft.com/office/drawing/2014/main" id="{EAA8EBC7-2F5A-420D-BA69-A886FFE4DCE7}"/>
              </a:ext>
            </a:extLst>
          </p:cNvPr>
          <p:cNvSpPr txBox="1"/>
          <p:nvPr/>
        </p:nvSpPr>
        <p:spPr>
          <a:xfrm>
            <a:off x="3328825" y="2434046"/>
            <a:ext cx="8503549" cy="221208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Учащиеся способны эффективно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работать с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 чётко определёнными (детальными)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моделями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 сложных конкретных ситуаций, которые могут иметь определённые ограничения или требуют установления некоторых допущений. </a:t>
            </a:r>
            <a:endParaRPr lang="ru-RU" sz="15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Они 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выбрать и интегрировать информацию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представленную в различной форме, включая математические символы, и связывать ее напрямую с различными аспектами предложенных реальных ситуаций. Учащиеся могут использовать ограниченный диапазон своих умений и 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рассуждать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проявляя некоторую интуицию в простых ситуациях. </a:t>
            </a:r>
            <a:endParaRPr lang="ru-RU" sz="1500" dirty="0" smtClean="0">
              <a:solidFill>
                <a:schemeClr val="tx1">
                  <a:hueOff val="0"/>
                  <a:satOff val="0"/>
                  <a:lumOff val="0"/>
                  <a:alphaOff val="0"/>
                </a:schemeClr>
              </a:solidFill>
            </a:endParaRPr>
          </a:p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500" dirty="0" smtClean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Они 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могут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сформулировать и изложить свои 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объяснения и </a:t>
            </a:r>
            <a:r>
              <a:rPr lang="ru-RU" sz="1500" b="1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аргументы</a:t>
            </a:r>
            <a:r>
              <a:rPr lang="ru-RU" sz="1500" dirty="0">
                <a:solidFill>
                  <a:schemeClr val="tx1">
                    <a:hueOff val="0"/>
                    <a:satOff val="0"/>
                    <a:lumOff val="0"/>
                    <a:alphaOff val="0"/>
                  </a:schemeClr>
                </a:solidFill>
              </a:rPr>
              <a:t>, опираясь на свою интерпретацию, доводы и действия</a:t>
            </a:r>
          </a:p>
        </p:txBody>
      </p:sp>
      <p:pic>
        <p:nvPicPr>
          <p:cNvPr id="21" name="Picture 8" descr="https://www.pinclipart.com/picdir/big/288-2884575_sample-courses-clipart.png"/>
          <p:cNvPicPr>
            <a:picLocks noChangeAspect="1" noChangeArrowheads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58592" flipH="1">
            <a:off x="1416035" y="1475478"/>
            <a:ext cx="593229" cy="60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3267" y="-12974"/>
            <a:ext cx="2328733" cy="10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020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3658" y="6130067"/>
            <a:ext cx="479438" cy="5797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1239" y="242403"/>
            <a:ext cx="8256731" cy="401584"/>
          </a:xfrm>
          <a:prstGeom prst="rect">
            <a:avLst/>
          </a:prstGeom>
          <a:noFill/>
        </p:spPr>
        <p:txBody>
          <a:bodyPr wrap="square" lIns="105092" tIns="52546" rIns="105092" bIns="52546">
            <a:spAutoFit/>
          </a:bodyPr>
          <a:lstStyle/>
          <a:p>
            <a:pPr algn="ctr" defTabSz="997947">
              <a:lnSpc>
                <a:spcPct val="80000"/>
              </a:lnSpc>
              <a:spcBef>
                <a:spcPct val="0"/>
              </a:spcBef>
              <a:defRPr/>
            </a:pPr>
            <a:r>
              <a:rPr lang="ru-RU" sz="2400" b="1" spc="-40" dirty="0" smtClean="0">
                <a:solidFill>
                  <a:srgbClr val="0000CC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ДАВАЙТЕ РЕШИМ ВМЕСТЕ: </a:t>
            </a:r>
            <a:r>
              <a:rPr lang="ru-RU" sz="2400" b="1" spc="-40" dirty="0" smtClean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задание </a:t>
            </a:r>
            <a:r>
              <a:rPr lang="ru-RU" sz="2400" b="1" spc="-40" dirty="0">
                <a:solidFill>
                  <a:srgbClr val="FF0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1 уровня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0960" y="686891"/>
            <a:ext cx="16217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«КОФЕ</a:t>
            </a:r>
            <a:r>
              <a:rPr lang="ru-RU" sz="3200" b="1" dirty="0" smtClean="0"/>
              <a:t>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9886674"/>
              </p:ext>
            </p:extLst>
          </p:nvPr>
        </p:nvGraphicFramePr>
        <p:xfrm>
          <a:off x="536543" y="2643880"/>
          <a:ext cx="6117590" cy="23081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073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445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21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</a:rPr>
                        <a:t>ТОП-5 стран </a:t>
                      </a:r>
                      <a:endParaRPr lang="en-US" sz="1400" u="sng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</a:rPr>
                        <a:t>по </a:t>
                      </a:r>
                      <a:r>
                        <a:rPr lang="ru-RU" sz="1400" u="sng" dirty="0">
                          <a:effectLst/>
                        </a:rPr>
                        <a:t>потреблению кофе: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Статистика потребления кофе отмечает увеличение количества его ценителей по всему миру. Ежедневная норма потребления напитка составляет 2,25 млрд. чашек.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20452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20452"/>
                          </a:solidFill>
                          <a:effectLst/>
                        </a:rPr>
                        <a:t>Первое </a:t>
                      </a: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место по потреблению напитка в мире принадлежит Финляндии. Ежегодно на одного человека приходится более 9 кг кофе. </a:t>
                      </a:r>
                      <a:r>
                        <a:rPr lang="ru-RU" sz="1400" dirty="0" smtClean="0">
                          <a:solidFill>
                            <a:srgbClr val="020452"/>
                          </a:solidFill>
                          <a:effectLst/>
                        </a:rPr>
                        <a:t>А вот в </a:t>
                      </a:r>
                      <a:r>
                        <a:rPr lang="ru-RU" sz="1400" dirty="0">
                          <a:solidFill>
                            <a:srgbClr val="020452"/>
                          </a:solidFill>
                          <a:effectLst/>
                        </a:rPr>
                        <a:t>Индии и Китае напиток не жалуют – 0,1 кг.</a:t>
                      </a:r>
                      <a:endParaRPr lang="ru-RU" sz="1400" dirty="0">
                        <a:solidFill>
                          <a:srgbClr val="02045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1. Финляндия – 9,6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2. Норвегия – 7,2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3. Голландия – 6,7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4. Словения – 6,1 кг;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738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5. Австрия – 5,5 кг.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079750" y="35099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04689" y="1230148"/>
            <a:ext cx="849595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Кофе – напиток, о котором хорошо известно в каждой стране мира. Родина кофейного дерева находится в Африке, на месте современной Эфиопии. Плоды кофейного дерева были известны ещё в 850 году. Однако только спустя столетия зёрна обрели всеобщее признание.</a:t>
            </a:r>
            <a:endParaRPr kumimoji="0" lang="ru-RU" alt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Основными регионами выращивания кофе являются Центральная Африка, Южная и Центральная Америка, Юго-Восточная Азия.</a:t>
            </a:r>
            <a:endParaRPr kumimoji="0" lang="ru-RU" alt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4689" y="5057219"/>
            <a:ext cx="8495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Известно, что потребление молотого кофе сразу после пробуждения препятствует образованию в организме кортизола (это гормон, ответственный за бодрость и концентрацию внимания). Именно поэтому рекомендуется употреблять этот напиток ближе к полудню.</a:t>
            </a:r>
            <a:endParaRPr lang="ru-RU" altLang="ru-RU" sz="2000" dirty="0">
              <a:latin typeface="Arial" panose="020B0604020202020204" pitchFamily="34" charset="0"/>
            </a:endParaRPr>
          </a:p>
        </p:txBody>
      </p:sp>
      <p:pic>
        <p:nvPicPr>
          <p:cNvPr id="11" name="Рисунок 6" descr="https://vawilon.ru/wp-content/uploads/2018/12/55bfcc0254f89_557dbb52686e0_1386409512_ko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3276" y="347630"/>
            <a:ext cx="2577515" cy="193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85987" y="2407874"/>
            <a:ext cx="51755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Бразилия — крупнейший в мире производитель кофе: почти треть всех выращиваемых зёрен в мире принадлежит этой стране, что делает её также крупнейшим экспортёром кофе. </a:t>
            </a:r>
            <a:endParaRPr lang="ru-RU" alt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302517" y="3585600"/>
            <a:ext cx="4278532" cy="107721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i="1" dirty="0"/>
              <a:t>Кофе содержит много полезных веществ </a:t>
            </a:r>
            <a:endParaRPr lang="en-US" sz="1600" b="1" i="1" dirty="0" smtClean="0"/>
          </a:p>
          <a:p>
            <a:r>
              <a:rPr lang="ru-RU" sz="1600" b="1" i="1" dirty="0" smtClean="0"/>
              <a:t>(</a:t>
            </a:r>
            <a:r>
              <a:rPr lang="ru-RU" sz="1600" b="1" i="1" dirty="0"/>
              <a:t>в процентах от суточной нормы): </a:t>
            </a:r>
            <a:endParaRPr lang="en-US" sz="1600" b="1" i="1" dirty="0" smtClean="0"/>
          </a:p>
          <a:p>
            <a:r>
              <a:rPr lang="ru-RU" sz="1600" b="1" i="1" dirty="0" smtClean="0"/>
              <a:t>калий</a:t>
            </a:r>
            <a:r>
              <a:rPr lang="ru-RU" sz="1600" b="1" i="1" dirty="0"/>
              <a:t>, марганец – 3%, </a:t>
            </a:r>
            <a:endParaRPr lang="en-US" sz="1600" b="1" i="1" dirty="0" smtClean="0"/>
          </a:p>
          <a:p>
            <a:r>
              <a:rPr lang="ru-RU" sz="1600" b="1" i="1" dirty="0" smtClean="0"/>
              <a:t>витамин </a:t>
            </a:r>
            <a:r>
              <a:rPr lang="ru-RU" sz="1600" b="1" i="1" dirty="0"/>
              <a:t>В5 – 6%, В2 – 1%.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437429" y="1948156"/>
            <a:ext cx="15240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2 ккал на 100 </a:t>
            </a:r>
            <a:r>
              <a:rPr lang="ru-RU" sz="1400" b="1" dirty="0" smtClean="0">
                <a:solidFill>
                  <a:schemeClr val="bg1"/>
                </a:solidFill>
              </a:rPr>
              <a:t>мл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734" y="5958295"/>
            <a:ext cx="4847904" cy="646331"/>
          </a:xfrm>
          <a:prstGeom prst="rect">
            <a:avLst/>
          </a:prstGeom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672A7A"/>
                </a:solidFill>
              </a:rPr>
              <a:t>Опираясь на информацию, представленную в тексте, выберите верные утверждения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18240" y="6235294"/>
            <a:ext cx="6106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MentiText"/>
              </a:rPr>
              <a:t>Откройте сайт </a:t>
            </a:r>
            <a:r>
              <a:rPr lang="en-US" dirty="0" smtClean="0">
                <a:latin typeface="MentiText"/>
                <a:hlinkClick r:id="rId5"/>
              </a:rPr>
              <a:t>www.menti.com</a:t>
            </a:r>
            <a:r>
              <a:rPr lang="en-US" dirty="0" smtClean="0">
                <a:latin typeface="MentiText"/>
              </a:rPr>
              <a:t> </a:t>
            </a:r>
            <a:r>
              <a:rPr lang="ru-RU" dirty="0" smtClean="0">
                <a:latin typeface="MentiText"/>
              </a:rPr>
              <a:t>и введите код 8827 </a:t>
            </a:r>
            <a:r>
              <a:rPr lang="ru-RU" dirty="0">
                <a:latin typeface="MentiText"/>
              </a:rPr>
              <a:t>8288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 cstate="print"/>
          <a:srcRect l="11091" t="10631" r="10550" b="11009"/>
          <a:stretch/>
        </p:blipFill>
        <p:spPr>
          <a:xfrm>
            <a:off x="10692143" y="4884173"/>
            <a:ext cx="1248315" cy="12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5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2703</Words>
  <Application>Microsoft Office PowerPoint</Application>
  <PresentationFormat>Произвольный</PresentationFormat>
  <Paragraphs>313</Paragraphs>
  <Slides>30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РЕЗУЛЬТАТЫ РФ В СРАВНЕНИИ СО СТРАНАМИ-ЛИДЕРАМИ (математическая грамотность)</vt:lpstr>
      <vt:lpstr>Слайд 8</vt:lpstr>
      <vt:lpstr>Слайд 9</vt:lpstr>
      <vt:lpstr>Слайд 10</vt:lpstr>
      <vt:lpstr>РЕЗУЛЬТАТЫ РЕГИОНАЛЬНОГО МОНИТОРИНГА 2019-2021 (математическая грамотность)</vt:lpstr>
      <vt:lpstr>РЕЗУЛЬТАТЫ РЕГИОНАЛЬНОГО МОНИТОРИНГА (май 2021 года):  основные затруднения</vt:lpstr>
      <vt:lpstr>РЕЗУЛЬТАТЫ РЕГИОНАЛЬНОГО МОНИТОРИНГА (май 2021 года) (математическая грамотность, округа)</vt:lpstr>
      <vt:lpstr>РЕЗУЛЬТАТЫ РЕГИОНАЛЬНОГО МОНИТОРИНГА В СРАВНЕНИИ  С РЕЗУЛЬТАТАМИ РФ* В ИССЛЕДОВАНИИ PISA  (математическая грамотность)</vt:lpstr>
      <vt:lpstr>ЧТО МЫ ИМЕЕМ ДЛЯ ФОРМИРОВАНИЯ ФГ У НАШИХ ДЕТЕЙ?</vt:lpstr>
      <vt:lpstr>РАЗВИТИЕ ФУНКЦИОНАЛЬНОЙ ГРАМОТНОСТИ УЧАЩИХСЯ:  уроки математики</vt:lpstr>
      <vt:lpstr>ЧТО МЫ ИМЕЕМ ДЛЯ ФОРМИРОВАНИЯ ФГ У НАШИХ ДЕТЕЙ?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РЕЗУЛЬТАТЫ МЕЖДУНАРОДНЫХ ИССЛЕДОВАНИЙ  КАЧЕСТВА ОБРАЗОВАНИЯ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User-004</dc:creator>
  <cp:lastModifiedBy>User</cp:lastModifiedBy>
  <cp:revision>396</cp:revision>
  <cp:lastPrinted>2021-07-01T09:31:40Z</cp:lastPrinted>
  <dcterms:created xsi:type="dcterms:W3CDTF">2021-02-15T09:04:25Z</dcterms:created>
  <dcterms:modified xsi:type="dcterms:W3CDTF">2021-10-24T08:00:08Z</dcterms:modified>
</cp:coreProperties>
</file>